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3" r:id="rId9"/>
    <p:sldId id="264" r:id="rId10"/>
    <p:sldId id="265" r:id="rId11"/>
    <p:sldId id="267" r:id="rId12"/>
    <p:sldId id="273" r:id="rId13"/>
    <p:sldId id="274" r:id="rId14"/>
    <p:sldId id="270" r:id="rId15"/>
    <p:sldId id="269" r:id="rId16"/>
    <p:sldId id="271" r:id="rId17"/>
    <p:sldId id="272" r:id="rId18"/>
    <p:sldId id="280" r:id="rId19"/>
    <p:sldId id="275" r:id="rId20"/>
    <p:sldId id="268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0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.shortcut-targets-by-id\0BwP4rdaX0ZuKYWlJb1JKZ1VxeVE\Kromletx\Enpresa_lanak\01_Ingurumen_Zientziak\03_Lanak\OBS_ARABA\OBS_ARABA_2025\Presentacion\Total_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.shortcut-targets-by-id\0BwP4rdaX0ZuKYWlJb1JKZ1VxeVE\Kromletx\Enpresa_lanak\01_Ingurumen_Zientziak\03_Lanak\OBS_ARABA\OBS_ARABA_2025\Presentacion\Total_2024_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.shortcut-targets-by-id\0BwP4rdaX0ZuKYWlJb1JKZ1VxeVE\Kromletx\Enpresa_lanak\01_Ingurumen_Zientziak\03_Lanak\OBS_ARABA\OBS_ARABA_2025\Presentacion\Total_2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G:\.shortcut-targets-by-id\0BwP4rdaX0ZuKYWlJb1JKZ1VxeVE\Kromletx\Enpresa_lanak\01_Ingurumen_Zientziak\03_Lanak\OBS_ARABA\OBS_ARABA_2025\Presentacion\Total_2024_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G:\.shortcut-targets-by-id\0BwP4rdaX0ZuKYWlJb1JKZ1VxeVE\Kromletx\Enpresa_lanak\01_Ingurumen_Zientziak\03_Lanak\OBS_ARABA\OBS_ARABA_2025\HC_2024\Calculos\Registro_20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% t CO</a:t>
            </a:r>
            <a:r>
              <a:rPr lang="en-US" sz="1400" b="0" i="0" u="none" strike="noStrike" kern="1200" spc="0" baseline="-2500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2</a:t>
            </a:r>
            <a:r>
              <a:rPr 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 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rgbClr val="7F7F7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7A-4C34-BB5E-744563AC9EA6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B7A-4C34-BB5E-744563AC9EA6}"/>
              </c:ext>
            </c:extLst>
          </c:dPt>
          <c:dPt>
            <c:idx val="2"/>
            <c:bubble3D val="0"/>
            <c:spPr>
              <a:solidFill>
                <a:srgbClr val="66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B7A-4C34-BB5E-744563AC9EA6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B7A-4C34-BB5E-744563AC9EA6}"/>
              </c:ext>
            </c:extLst>
          </c:dPt>
          <c:dPt>
            <c:idx val="4"/>
            <c:bubble3D val="0"/>
            <c:spPr>
              <a:solidFill>
                <a:srgbClr val="99CC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B7A-4C34-BB5E-744563AC9EA6}"/>
              </c:ext>
            </c:extLst>
          </c:dPt>
          <c:dPt>
            <c:idx val="5"/>
            <c:bubble3D val="0"/>
            <c:spPr>
              <a:solidFill>
                <a:srgbClr val="FF66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B7A-4C34-BB5E-744563AC9EA6}"/>
              </c:ext>
            </c:extLst>
          </c:dPt>
          <c:dPt>
            <c:idx val="6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B7A-4C34-BB5E-744563AC9EA6}"/>
              </c:ext>
            </c:extLst>
          </c:dPt>
          <c:dPt>
            <c:idx val="7"/>
            <c:bubble3D val="0"/>
            <c:spPr>
              <a:solidFill>
                <a:srgbClr val="00CC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B7A-4C34-BB5E-744563AC9EA6}"/>
              </c:ext>
            </c:extLst>
          </c:dPt>
          <c:dPt>
            <c:idx val="8"/>
            <c:bubble3D val="0"/>
            <c:spPr>
              <a:solidFill>
                <a:srgbClr val="FF99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B7A-4C34-BB5E-744563AC9EA6}"/>
              </c:ext>
            </c:extLst>
          </c:dPt>
          <c:dPt>
            <c:idx val="9"/>
            <c:bubble3D val="0"/>
            <c:spPr>
              <a:solidFill>
                <a:srgbClr val="FF99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B7A-4C34-BB5E-744563AC9EA6}"/>
              </c:ext>
            </c:extLst>
          </c:dPt>
          <c:dPt>
            <c:idx val="10"/>
            <c:bubble3D val="0"/>
            <c:spPr>
              <a:solidFill>
                <a:srgbClr val="FFFF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B7A-4C34-BB5E-744563AC9EA6}"/>
              </c:ext>
            </c:extLst>
          </c:dPt>
          <c:dPt>
            <c:idx val="11"/>
            <c:bubble3D val="0"/>
            <c:spPr>
              <a:solidFill>
                <a:srgbClr val="CC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FB7A-4C34-BB5E-744563AC9EA6}"/>
              </c:ext>
            </c:extLst>
          </c:dPt>
          <c:dPt>
            <c:idx val="12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FB7A-4C34-BB5E-744563AC9EA6}"/>
              </c:ext>
            </c:extLst>
          </c:dPt>
          <c:dPt>
            <c:idx val="13"/>
            <c:bubble3D val="0"/>
            <c:spPr>
              <a:solidFill>
                <a:srgbClr val="CC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FB7A-4C34-BB5E-744563AC9EA6}"/>
              </c:ext>
            </c:extLst>
          </c:dPt>
          <c:dPt>
            <c:idx val="14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FB7A-4C34-BB5E-744563AC9EA6}"/>
              </c:ext>
            </c:extLst>
          </c:dPt>
          <c:dLbls>
            <c:dLbl>
              <c:idx val="0"/>
              <c:layout>
                <c:manualLayout>
                  <c:x val="0.1393150173611111"/>
                  <c:y val="-5.42486248624862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7A-4C34-BB5E-744563AC9EA6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B7A-4C34-BB5E-744563AC9EA6}"/>
                </c:ext>
              </c:extLst>
            </c:dLbl>
            <c:dLbl>
              <c:idx val="6"/>
              <c:layout>
                <c:manualLayout>
                  <c:x val="-4.409722222222222E-3"/>
                  <c:y val="3.492849284928492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&lt;1%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FB7A-4C34-BB5E-744563AC9EA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B7A-4C34-BB5E-744563AC9EA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B7A-4C34-BB5E-744563AC9EA6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FB7A-4C34-BB5E-744563AC9EA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FB7A-4C34-BB5E-744563AC9EA6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FB7A-4C34-BB5E-744563AC9EA6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FB7A-4C34-BB5E-744563AC9EA6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FB7A-4C34-BB5E-744563AC9E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Calculos!$W$56:$W$69</c:f>
              <c:strCache>
                <c:ptCount val="14"/>
                <c:pt idx="0">
                  <c:v>RESTO </c:v>
                </c:pt>
                <c:pt idx="1">
                  <c:v>ENVASES</c:v>
                </c:pt>
                <c:pt idx="2">
                  <c:v>PAPEL</c:v>
                </c:pt>
                <c:pt idx="3">
                  <c:v>VOLUMINOSOS</c:v>
                </c:pt>
                <c:pt idx="4">
                  <c:v>PODA </c:v>
                </c:pt>
                <c:pt idx="5">
                  <c:v>RAEE</c:v>
                </c:pt>
                <c:pt idx="6">
                  <c:v>FORS</c:v>
                </c:pt>
                <c:pt idx="7">
                  <c:v>VIDRIO</c:v>
                </c:pt>
                <c:pt idx="8">
                  <c:v>MADERA</c:v>
                </c:pt>
                <c:pt idx="9">
                  <c:v>OTROS RNP</c:v>
                </c:pt>
                <c:pt idx="10">
                  <c:v>ACEITE VEGETAL</c:v>
                </c:pt>
                <c:pt idx="11">
                  <c:v>TEXTIL</c:v>
                </c:pt>
                <c:pt idx="12">
                  <c:v>PELIGROSOS</c:v>
                </c:pt>
                <c:pt idx="13">
                  <c:v>FOGO</c:v>
                </c:pt>
              </c:strCache>
            </c:strRef>
          </c:cat>
          <c:val>
            <c:numRef>
              <c:f>Calculos!$X$56:$X$69</c:f>
              <c:numCache>
                <c:formatCode>0.0%</c:formatCode>
                <c:ptCount val="14"/>
                <c:pt idx="0">
                  <c:v>0.68082219777605402</c:v>
                </c:pt>
                <c:pt idx="1">
                  <c:v>0.12774744403561206</c:v>
                </c:pt>
                <c:pt idx="2">
                  <c:v>7.8674197632583653E-2</c:v>
                </c:pt>
                <c:pt idx="3">
                  <c:v>2.9752519739224811E-2</c:v>
                </c:pt>
                <c:pt idx="4">
                  <c:v>2.3400008398600045E-2</c:v>
                </c:pt>
                <c:pt idx="5">
                  <c:v>1.5027058335731426E-2</c:v>
                </c:pt>
                <c:pt idx="6">
                  <c:v>1.1730719284187905E-2</c:v>
                </c:pt>
                <c:pt idx="7">
                  <c:v>1.076903269573367E-2</c:v>
                </c:pt>
                <c:pt idx="8">
                  <c:v>6.267818730784214E-3</c:v>
                </c:pt>
                <c:pt idx="9">
                  <c:v>6.2329569093965333E-3</c:v>
                </c:pt>
                <c:pt idx="10">
                  <c:v>3.3298393547331593E-3</c:v>
                </c:pt>
                <c:pt idx="11">
                  <c:v>1.9198450400109272E-3</c:v>
                </c:pt>
                <c:pt idx="12">
                  <c:v>1.9198450400109272E-3</c:v>
                </c:pt>
                <c:pt idx="13">
                  <c:v>1.057012854584375E-3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FB7A-4C34-BB5E-744563AC9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1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% t CO</a:t>
            </a:r>
            <a:r>
              <a:rPr lang="en-US" sz="1400" b="0" i="0" u="none" strike="noStrike" kern="1200" spc="0" baseline="-2500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2</a:t>
            </a:r>
            <a:r>
              <a:rPr 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 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rgbClr val="7F7F7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F5-4340-B297-0CF786E80CCA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F5-4340-B297-0CF786E80CCA}"/>
              </c:ext>
            </c:extLst>
          </c:dPt>
          <c:dPt>
            <c:idx val="2"/>
            <c:bubble3D val="0"/>
            <c:spPr>
              <a:solidFill>
                <a:srgbClr val="66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3F5-4340-B297-0CF786E80CCA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3F5-4340-B297-0CF786E80CCA}"/>
              </c:ext>
            </c:extLst>
          </c:dPt>
          <c:dPt>
            <c:idx val="4"/>
            <c:bubble3D val="0"/>
            <c:spPr>
              <a:solidFill>
                <a:srgbClr val="99CC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3F5-4340-B297-0CF786E80CCA}"/>
              </c:ext>
            </c:extLst>
          </c:dPt>
          <c:dPt>
            <c:idx val="5"/>
            <c:bubble3D val="0"/>
            <c:spPr>
              <a:solidFill>
                <a:srgbClr val="FF99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3F5-4340-B297-0CF786E80CCA}"/>
              </c:ext>
            </c:extLst>
          </c:dPt>
          <c:dPt>
            <c:idx val="6"/>
            <c:bubble3D val="0"/>
            <c:spPr>
              <a:solidFill>
                <a:srgbClr val="FF66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3F5-4340-B297-0CF786E80CCA}"/>
              </c:ext>
            </c:extLst>
          </c:dPt>
          <c:dPt>
            <c:idx val="7"/>
            <c:bubble3D val="0"/>
            <c:spPr>
              <a:solidFill>
                <a:srgbClr val="FF99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3F5-4340-B297-0CF786E80CCA}"/>
              </c:ext>
            </c:extLst>
          </c:dPt>
          <c:dPt>
            <c:idx val="8"/>
            <c:bubble3D val="0"/>
            <c:spPr>
              <a:solidFill>
                <a:srgbClr val="FFFF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3F5-4340-B297-0CF786E80CCA}"/>
              </c:ext>
            </c:extLst>
          </c:dPt>
          <c:dPt>
            <c:idx val="9"/>
            <c:bubble3D val="0"/>
            <c:spPr>
              <a:solidFill>
                <a:srgbClr val="00CC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3F5-4340-B297-0CF786E80CCA}"/>
              </c:ext>
            </c:extLst>
          </c:dPt>
          <c:dPt>
            <c:idx val="10"/>
            <c:bubble3D val="0"/>
            <c:spPr>
              <a:solidFill>
                <a:srgbClr val="FF996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3F5-4340-B297-0CF786E80CCA}"/>
              </c:ext>
            </c:extLst>
          </c:dPt>
          <c:dPt>
            <c:idx val="11"/>
            <c:bubble3D val="0"/>
            <c:spPr>
              <a:solidFill>
                <a:srgbClr val="CC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A3F5-4340-B297-0CF786E80CCA}"/>
              </c:ext>
            </c:extLst>
          </c:dPt>
          <c:dPt>
            <c:idx val="12"/>
            <c:bubble3D val="0"/>
            <c:spPr>
              <a:solidFill>
                <a:srgbClr val="FF5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A3F5-4340-B297-0CF786E80CCA}"/>
              </c:ext>
            </c:extLst>
          </c:dPt>
          <c:dPt>
            <c:idx val="13"/>
            <c:bubble3D val="0"/>
            <c:spPr>
              <a:solidFill>
                <a:srgbClr val="CC66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A3F5-4340-B297-0CF786E80CCA}"/>
              </c:ext>
            </c:extLst>
          </c:dPt>
          <c:dPt>
            <c:idx val="14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A3F5-4340-B297-0CF786E80CCA}"/>
              </c:ext>
            </c:extLst>
          </c:dPt>
          <c:dLbls>
            <c:dLbl>
              <c:idx val="0"/>
              <c:layout>
                <c:manualLayout>
                  <c:x val="0.1393150173611111"/>
                  <c:y val="-5.42486248624862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F5-4340-B297-0CF786E80CC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3F5-4340-B297-0CF786E80CCA}"/>
                </c:ext>
              </c:extLst>
            </c:dLbl>
            <c:dLbl>
              <c:idx val="5"/>
              <c:layout>
                <c:manualLayout>
                  <c:x val="-4.409722222222222E-3"/>
                  <c:y val="3.492849284928492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&lt;1%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A3F5-4340-B297-0CF786E80CC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3F5-4340-B297-0CF786E80CC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3F5-4340-B297-0CF786E80CC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3F5-4340-B297-0CF786E80CC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3F5-4340-B297-0CF786E80CC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3F5-4340-B297-0CF786E80CC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3F5-4340-B297-0CF786E80CCA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3F5-4340-B297-0CF786E80CCA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3F5-4340-B297-0CF786E80CCA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7,3%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A3F5-4340-B297-0CF786E80C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Calculos!$W$56:$W$69</c:f>
              <c:strCache>
                <c:ptCount val="14"/>
                <c:pt idx="0">
                  <c:v>RESTO </c:v>
                </c:pt>
                <c:pt idx="1">
                  <c:v>ENVASES</c:v>
                </c:pt>
                <c:pt idx="2">
                  <c:v>PAPEL</c:v>
                </c:pt>
                <c:pt idx="3">
                  <c:v>VOLUMINOSOS</c:v>
                </c:pt>
                <c:pt idx="4">
                  <c:v>PODA </c:v>
                </c:pt>
                <c:pt idx="5">
                  <c:v>FORS</c:v>
                </c:pt>
                <c:pt idx="6">
                  <c:v>RAEE</c:v>
                </c:pt>
                <c:pt idx="7">
                  <c:v>OTROS RNP</c:v>
                </c:pt>
                <c:pt idx="8">
                  <c:v>ACEITE VEGETAL</c:v>
                </c:pt>
                <c:pt idx="9">
                  <c:v>VIDRIO</c:v>
                </c:pt>
                <c:pt idx="10">
                  <c:v>MADERA</c:v>
                </c:pt>
                <c:pt idx="11">
                  <c:v>TEXTIL</c:v>
                </c:pt>
                <c:pt idx="12">
                  <c:v>PELIGROSOS</c:v>
                </c:pt>
                <c:pt idx="13">
                  <c:v>FOGO</c:v>
                </c:pt>
              </c:strCache>
            </c:strRef>
          </c:cat>
          <c:val>
            <c:numRef>
              <c:f>Calculos!$X$56:$X$69</c:f>
              <c:numCache>
                <c:formatCode>0.0%</c:formatCode>
                <c:ptCount val="14"/>
                <c:pt idx="0">
                  <c:v>0.86522521158745891</c:v>
                </c:pt>
                <c:pt idx="1">
                  <c:v>6.0494435742448074E-2</c:v>
                </c:pt>
                <c:pt idx="2">
                  <c:v>2.1628088983263665E-2</c:v>
                </c:pt>
                <c:pt idx="3">
                  <c:v>2.1354445420798691E-2</c:v>
                </c:pt>
                <c:pt idx="4">
                  <c:v>9.9035337630569552E-3</c:v>
                </c:pt>
                <c:pt idx="5">
                  <c:v>7.7685186785402772E-3</c:v>
                </c:pt>
                <c:pt idx="6">
                  <c:v>3.7475359597321694E-3</c:v>
                </c:pt>
                <c:pt idx="7">
                  <c:v>2.5104296278579473E-3</c:v>
                </c:pt>
                <c:pt idx="8" formatCode="0.00%">
                  <c:v>2.4086984875483102E-3</c:v>
                </c:pt>
                <c:pt idx="9" formatCode="0.00%">
                  <c:v>1.6349132231975258E-3</c:v>
                </c:pt>
                <c:pt idx="10" formatCode="0.00%">
                  <c:v>1.0787903293900524E-3</c:v>
                </c:pt>
                <c:pt idx="11" formatCode="0.00%">
                  <c:v>4.1459386780887347E-4</c:v>
                </c:pt>
                <c:pt idx="12" formatCode="0.00%">
                  <c:v>4.1459386780887347E-4</c:v>
                </c:pt>
                <c:pt idx="13" formatCode="0.00%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A3F5-4340-B297-0CF786E80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12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l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t CO</a:t>
            </a:r>
            <a:r>
              <a:rPr lang="es-ES" sz="1400" b="0" i="0" u="none" strike="noStrike" kern="1200" spc="0" baseline="-2500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2</a:t>
            </a:r>
            <a:r>
              <a:rPr lang="es-ES" sz="1400" b="0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/t residuo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89-46B5-A91E-BD69ECA39D52}"/>
              </c:ext>
            </c:extLst>
          </c:dPt>
          <c:dPt>
            <c:idx val="1"/>
            <c:invertIfNegative val="0"/>
            <c:bubble3D val="0"/>
            <c:spPr>
              <a:solidFill>
                <a:srgbClr val="FFFF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89-46B5-A91E-BD69ECA39D52}"/>
              </c:ext>
            </c:extLst>
          </c:dPt>
          <c:dPt>
            <c:idx val="2"/>
            <c:invertIfNegative val="0"/>
            <c:bubble3D val="0"/>
            <c:spPr>
              <a:solidFill>
                <a:srgbClr val="FF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289-46B5-A91E-BD69ECA39D52}"/>
              </c:ext>
            </c:extLst>
          </c:dPt>
          <c:dPt>
            <c:idx val="3"/>
            <c:invertIfNegative val="0"/>
            <c:bubble3D val="0"/>
            <c:spPr>
              <a:solidFill>
                <a:srgbClr val="FF66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289-46B5-A91E-BD69ECA39D52}"/>
              </c:ext>
            </c:extLst>
          </c:dPt>
          <c:dPt>
            <c:idx val="4"/>
            <c:invertIfNegative val="0"/>
            <c:bubble3D val="0"/>
            <c:spPr>
              <a:solidFill>
                <a:srgbClr val="FF5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289-46B5-A91E-BD69ECA39D52}"/>
              </c:ext>
            </c:extLst>
          </c:dPt>
          <c:dPt>
            <c:idx val="5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1289-46B5-A91E-BD69ECA39D52}"/>
              </c:ext>
            </c:extLst>
          </c:dPt>
          <c:dPt>
            <c:idx val="6"/>
            <c:invertIfNegative val="0"/>
            <c:bubble3D val="0"/>
            <c:spPr>
              <a:solidFill>
                <a:srgbClr val="66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1289-46B5-A91E-BD69ECA39D52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1289-46B5-A91E-BD69ECA39D52}"/>
              </c:ext>
            </c:extLst>
          </c:dPt>
          <c:dPt>
            <c:idx val="8"/>
            <c:invertIfNegative val="0"/>
            <c:bubble3D val="0"/>
            <c:spPr>
              <a:solidFill>
                <a:srgbClr val="FF99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1289-46B5-A91E-BD69ECA39D52}"/>
              </c:ext>
            </c:extLst>
          </c:dPt>
          <c:dPt>
            <c:idx val="9"/>
            <c:invertIfNegative val="0"/>
            <c:bubble3D val="0"/>
            <c:spPr>
              <a:solidFill>
                <a:srgbClr val="99C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1289-46B5-A91E-BD69ECA39D52}"/>
              </c:ext>
            </c:extLst>
          </c:dPt>
          <c:dPt>
            <c:idx val="10"/>
            <c:invertIfNegative val="0"/>
            <c:bubble3D val="0"/>
            <c:spPr>
              <a:solidFill>
                <a:srgbClr val="CC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1289-46B5-A91E-BD69ECA39D52}"/>
              </c:ext>
            </c:extLst>
          </c:dPt>
          <c:dPt>
            <c:idx val="1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1289-46B5-A91E-BD69ECA39D52}"/>
              </c:ext>
            </c:extLst>
          </c:dPt>
          <c:dPt>
            <c:idx val="12"/>
            <c:invertIfNegative val="0"/>
            <c:bubble3D val="0"/>
            <c:spPr>
              <a:solidFill>
                <a:srgbClr val="00C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1289-46B5-A91E-BD69ECA39D52}"/>
              </c:ext>
            </c:extLst>
          </c:dPt>
          <c:dPt>
            <c:idx val="13"/>
            <c:invertIfNegative val="0"/>
            <c:bubble3D val="0"/>
            <c:spPr>
              <a:solidFill>
                <a:srgbClr val="CC6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1289-46B5-A91E-BD69ECA39D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Calculos!$Y$56:$Y$69</c:f>
              <c:strCache>
                <c:ptCount val="14"/>
                <c:pt idx="0">
                  <c:v>ENVASES</c:v>
                </c:pt>
                <c:pt idx="1">
                  <c:v>ACEITE VEGETAL</c:v>
                </c:pt>
                <c:pt idx="2">
                  <c:v>OTROS RNP</c:v>
                </c:pt>
                <c:pt idx="3">
                  <c:v>RAEE</c:v>
                </c:pt>
                <c:pt idx="4">
                  <c:v>PELIGROSOS</c:v>
                </c:pt>
                <c:pt idx="5">
                  <c:v>RESTO </c:v>
                </c:pt>
                <c:pt idx="6">
                  <c:v>PAPEL</c:v>
                </c:pt>
                <c:pt idx="7">
                  <c:v>VOLUMINOSOS</c:v>
                </c:pt>
                <c:pt idx="8">
                  <c:v>MADERA</c:v>
                </c:pt>
                <c:pt idx="9">
                  <c:v>PODA </c:v>
                </c:pt>
                <c:pt idx="10">
                  <c:v>TEXTIL</c:v>
                </c:pt>
                <c:pt idx="11">
                  <c:v>FORS</c:v>
                </c:pt>
                <c:pt idx="12">
                  <c:v>VIDRIO</c:v>
                </c:pt>
                <c:pt idx="13">
                  <c:v>FOGO</c:v>
                </c:pt>
              </c:strCache>
            </c:strRef>
          </c:cat>
          <c:val>
            <c:numRef>
              <c:f>Calculos!$Z$56:$Z$69</c:f>
              <c:numCache>
                <c:formatCode>_-* #,##0.000_-;\-* #,##0.000_-;_-* \-??_-;_-@_-</c:formatCode>
                <c:ptCount val="14"/>
                <c:pt idx="0">
                  <c:v>0.63420572428548005</c:v>
                </c:pt>
                <c:pt idx="1">
                  <c:v>0.55646058350447192</c:v>
                </c:pt>
                <c:pt idx="2">
                  <c:v>0.52067002914621707</c:v>
                </c:pt>
                <c:pt idx="3">
                  <c:v>0.41629858824679977</c:v>
                </c:pt>
                <c:pt idx="4">
                  <c:v>0.37390579668692625</c:v>
                </c:pt>
                <c:pt idx="5">
                  <c:v>0.36355906497518997</c:v>
                </c:pt>
                <c:pt idx="6">
                  <c:v>0.24785578678310227</c:v>
                </c:pt>
                <c:pt idx="7">
                  <c:v>0.23632833154256086</c:v>
                </c:pt>
                <c:pt idx="8">
                  <c:v>0.16028145798867682</c:v>
                </c:pt>
                <c:pt idx="9">
                  <c:v>0.14149814245897233</c:v>
                </c:pt>
                <c:pt idx="10">
                  <c:v>9.8807098497575782E-2</c:v>
                </c:pt>
                <c:pt idx="11">
                  <c:v>8.5663555338109793E-2</c:v>
                </c:pt>
                <c:pt idx="12">
                  <c:v>5.5053349725634311E-2</c:v>
                </c:pt>
                <c:pt idx="13">
                  <c:v>4.437E-2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1289-46B5-A91E-BD69ECA39D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7943295"/>
        <c:axId val="1287946175"/>
      </c:barChart>
      <c:catAx>
        <c:axId val="1287943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87946175"/>
        <c:crosses val="autoZero"/>
        <c:auto val="1"/>
        <c:lblAlgn val="ctr"/>
        <c:lblOffset val="100"/>
        <c:noMultiLvlLbl val="0"/>
      </c:catAx>
      <c:valAx>
        <c:axId val="1287946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00_-;\-* #,##0.000_-;_-* \-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879432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t CO</a:t>
            </a:r>
            <a:r>
              <a:rPr lang="es-ES" sz="1400" b="0" i="0" u="none" strike="noStrike" kern="1200" spc="0" baseline="-2500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2</a:t>
            </a:r>
            <a:r>
              <a:rPr lang="es-E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/t residuo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F7F7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C45-45AF-A764-1D0D9CAA4498}"/>
              </c:ext>
            </c:extLst>
          </c:dPt>
          <c:dPt>
            <c:idx val="1"/>
            <c:invertIfNegative val="0"/>
            <c:bubble3D val="0"/>
            <c:spPr>
              <a:solidFill>
                <a:srgbClr val="FFFF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C45-45AF-A764-1D0D9CAA4498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C45-45AF-A764-1D0D9CAA4498}"/>
              </c:ext>
            </c:extLst>
          </c:dPt>
          <c:dPt>
            <c:idx val="3"/>
            <c:invertIfNegative val="0"/>
            <c:bubble3D val="0"/>
            <c:spPr>
              <a:solidFill>
                <a:srgbClr val="FF999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C45-45AF-A764-1D0D9CAA4498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C45-45AF-A764-1D0D9CAA4498}"/>
              </c:ext>
            </c:extLst>
          </c:dPt>
          <c:dPt>
            <c:idx val="5"/>
            <c:invertIfNegative val="0"/>
            <c:bubble3D val="0"/>
            <c:spPr>
              <a:solidFill>
                <a:srgbClr val="FF66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C45-45AF-A764-1D0D9CAA4498}"/>
              </c:ext>
            </c:extLst>
          </c:dPt>
          <c:dPt>
            <c:idx val="6"/>
            <c:invertIfNegative val="0"/>
            <c:bubble3D val="0"/>
            <c:spPr>
              <a:solidFill>
                <a:srgbClr val="FF5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C45-45AF-A764-1D0D9CAA4498}"/>
              </c:ext>
            </c:extLst>
          </c:dPt>
          <c:dPt>
            <c:idx val="7"/>
            <c:invertIfNegative val="0"/>
            <c:bubble3D val="0"/>
            <c:spPr>
              <a:solidFill>
                <a:srgbClr val="66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C45-45AF-A764-1D0D9CAA4498}"/>
              </c:ext>
            </c:extLst>
          </c:dPt>
          <c:dPt>
            <c:idx val="8"/>
            <c:invertIfNegative val="0"/>
            <c:bubble3D val="0"/>
            <c:spPr>
              <a:solidFill>
                <a:srgbClr val="99C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C45-45AF-A764-1D0D9CAA4498}"/>
              </c:ext>
            </c:extLst>
          </c:dPt>
          <c:dPt>
            <c:idx val="9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C45-45AF-A764-1D0D9CAA4498}"/>
              </c:ext>
            </c:extLst>
          </c:dPt>
          <c:dPt>
            <c:idx val="10"/>
            <c:invertIfNegative val="0"/>
            <c:bubble3D val="0"/>
            <c:spPr>
              <a:solidFill>
                <a:srgbClr val="CC99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C45-45AF-A764-1D0D9CAA4498}"/>
              </c:ext>
            </c:extLst>
          </c:dPt>
          <c:dPt>
            <c:idx val="11"/>
            <c:invertIfNegative val="0"/>
            <c:bubble3D val="0"/>
            <c:spPr>
              <a:solidFill>
                <a:srgbClr val="FF99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C45-45AF-A764-1D0D9CAA4498}"/>
              </c:ext>
            </c:extLst>
          </c:dPt>
          <c:dPt>
            <c:idx val="12"/>
            <c:invertIfNegative val="0"/>
            <c:bubble3D val="0"/>
            <c:spPr>
              <a:solidFill>
                <a:srgbClr val="00CC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C45-45AF-A764-1D0D9CAA4498}"/>
              </c:ext>
            </c:extLst>
          </c:dPt>
          <c:dPt>
            <c:idx val="13"/>
            <c:invertIfNegative val="0"/>
            <c:bubble3D val="0"/>
            <c:spPr>
              <a:solidFill>
                <a:srgbClr val="CC6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FC45-45AF-A764-1D0D9CAA44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Calculos!$Y$56:$Y$69</c:f>
              <c:strCache>
                <c:ptCount val="14"/>
                <c:pt idx="0">
                  <c:v>RESTO </c:v>
                </c:pt>
                <c:pt idx="1">
                  <c:v>ACEITE VEGETAL</c:v>
                </c:pt>
                <c:pt idx="2">
                  <c:v>ENVASES</c:v>
                </c:pt>
                <c:pt idx="3">
                  <c:v>OTROS RNP</c:v>
                </c:pt>
                <c:pt idx="4">
                  <c:v>VOLUMINOSOS</c:v>
                </c:pt>
                <c:pt idx="5">
                  <c:v>RAEE</c:v>
                </c:pt>
                <c:pt idx="6">
                  <c:v>PELIGROSOS</c:v>
                </c:pt>
                <c:pt idx="7">
                  <c:v>PAPEL</c:v>
                </c:pt>
                <c:pt idx="8">
                  <c:v>PODA </c:v>
                </c:pt>
                <c:pt idx="9">
                  <c:v>FORS</c:v>
                </c:pt>
                <c:pt idx="10">
                  <c:v>TEXTIL</c:v>
                </c:pt>
                <c:pt idx="11">
                  <c:v>MADERA</c:v>
                </c:pt>
                <c:pt idx="12">
                  <c:v>VIDRIO</c:v>
                </c:pt>
                <c:pt idx="13">
                  <c:v>FOGO</c:v>
                </c:pt>
              </c:strCache>
            </c:strRef>
          </c:cat>
          <c:val>
            <c:numRef>
              <c:f>Calculos!$Z$56:$Z$69</c:f>
              <c:numCache>
                <c:formatCode>_-* #,##0.000_-;\-* #,##0.000_-;_-* \-??_-;_-@_-</c:formatCode>
                <c:ptCount val="14"/>
                <c:pt idx="0">
                  <c:v>0.336312528347331</c:v>
                </c:pt>
                <c:pt idx="1">
                  <c:v>0.2929990245784409</c:v>
                </c:pt>
                <c:pt idx="2">
                  <c:v>0.2186079632257793</c:v>
                </c:pt>
                <c:pt idx="3">
                  <c:v>0.15264729629841856</c:v>
                </c:pt>
                <c:pt idx="4">
                  <c:v>0.12346758221923827</c:v>
                </c:pt>
                <c:pt idx="5">
                  <c:v>7.5569993389613871E-2</c:v>
                </c:pt>
                <c:pt idx="6">
                  <c:v>5.8774846810518512E-2</c:v>
                </c:pt>
                <c:pt idx="7">
                  <c:v>4.9597238686812081E-2</c:v>
                </c:pt>
                <c:pt idx="8">
                  <c:v>4.3591069198630775E-2</c:v>
                </c:pt>
                <c:pt idx="9">
                  <c:v>4.1293555338109793E-2</c:v>
                </c:pt>
                <c:pt idx="10">
                  <c:v>4.0275540251540454E-2</c:v>
                </c:pt>
                <c:pt idx="11">
                  <c:v>2.0080591930640556E-2</c:v>
                </c:pt>
                <c:pt idx="12">
                  <c:v>6.0837921665364688E-3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FC45-45AF-A764-1D0D9CAA44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87943295"/>
        <c:axId val="1287946175"/>
      </c:barChart>
      <c:catAx>
        <c:axId val="1287943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87946175"/>
        <c:crosses val="autoZero"/>
        <c:auto val="1"/>
        <c:lblAlgn val="ctr"/>
        <c:lblOffset val="100"/>
        <c:noMultiLvlLbl val="0"/>
      </c:catAx>
      <c:valAx>
        <c:axId val="1287946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00_-;\-* #,##0.000_-;_-* \-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2879432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RATIOS (t</a:t>
            </a:r>
            <a:r>
              <a:rPr lang="es-ES" baseline="0"/>
              <a:t> CO</a:t>
            </a:r>
            <a:r>
              <a:rPr lang="es-ES" baseline="-25000"/>
              <a:t>2</a:t>
            </a:r>
            <a:r>
              <a:rPr lang="es-ES" baseline="0"/>
              <a:t> eq / t residuo)</a:t>
            </a:r>
            <a:endParaRPr lang="es-E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5E7-426F-9018-D3323716F4F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5E7-426F-9018-D3323716F4F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5E7-426F-9018-D3323716F4F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5E7-426F-9018-D3323716F4F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5E7-426F-9018-D3323716F4F3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5E7-426F-9018-D3323716F4F3}"/>
              </c:ext>
            </c:extLst>
          </c:dPt>
          <c:dPt>
            <c:idx val="7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05E7-426F-9018-D3323716F4F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Calculos!$E$96:$E$103</c:f>
              <c:strCache>
                <c:ptCount val="8"/>
                <c:pt idx="0">
                  <c:v>Planta de Tratamiento Mec.-Biol.</c:v>
                </c:pt>
                <c:pt idx="1">
                  <c:v>Planta de clasificación de Envases</c:v>
                </c:pt>
                <c:pt idx="2">
                  <c:v>Puntos Limpios Rurales</c:v>
                </c:pt>
                <c:pt idx="3">
                  <c:v>Recogida Contenedores</c:v>
                </c:pt>
                <c:pt idx="4">
                  <c:v>Garbigunes provinciales y municipales</c:v>
                </c:pt>
                <c:pt idx="5">
                  <c:v>Recogida Neumática</c:v>
                </c:pt>
                <c:pt idx="6">
                  <c:v>Punto Verde Móvil</c:v>
                </c:pt>
                <c:pt idx="7">
                  <c:v>Vertedero</c:v>
                </c:pt>
              </c:strCache>
            </c:strRef>
          </c:cat>
          <c:val>
            <c:numRef>
              <c:f>Calculos!$F$96:$F$103</c:f>
              <c:numCache>
                <c:formatCode>0.000</c:formatCode>
                <c:ptCount val="8"/>
                <c:pt idx="0">
                  <c:v>1.0641854125214905E-2</c:v>
                </c:pt>
                <c:pt idx="1">
                  <c:v>1.5394587776363275E-2</c:v>
                </c:pt>
                <c:pt idx="2">
                  <c:v>1.6478776611865274E-2</c:v>
                </c:pt>
                <c:pt idx="3">
                  <c:v>2.0148352358542922E-2</c:v>
                </c:pt>
                <c:pt idx="4">
                  <c:v>2.0502813435500981E-2</c:v>
                </c:pt>
                <c:pt idx="5">
                  <c:v>0.12622753438968559</c:v>
                </c:pt>
                <c:pt idx="6">
                  <c:v>0.19973536018946106</c:v>
                </c:pt>
                <c:pt idx="7">
                  <c:v>0.42052405660879127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05E7-426F-9018-D3323716F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6289935"/>
        <c:axId val="1716295695"/>
      </c:barChart>
      <c:catAx>
        <c:axId val="1716289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16295695"/>
        <c:crosses val="autoZero"/>
        <c:auto val="1"/>
        <c:lblAlgn val="ctr"/>
        <c:lblOffset val="100"/>
        <c:noMultiLvlLbl val="0"/>
      </c:catAx>
      <c:valAx>
        <c:axId val="1716295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716289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65C4-2089-485B-A9EE-7C4AF16F2CC2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FA88-AC03-4086-A939-B8CD6DCCEE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670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65C4-2089-485B-A9EE-7C4AF16F2CC2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FA88-AC03-4086-A939-B8CD6DCCEE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58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65C4-2089-485B-A9EE-7C4AF16F2CC2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FA88-AC03-4086-A939-B8CD6DCCEE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557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65C4-2089-485B-A9EE-7C4AF16F2CC2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FA88-AC03-4086-A939-B8CD6DCCEE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387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65C4-2089-485B-A9EE-7C4AF16F2CC2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FA88-AC03-4086-A939-B8CD6DCCEE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6861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65C4-2089-485B-A9EE-7C4AF16F2CC2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FA88-AC03-4086-A939-B8CD6DCCEE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115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65C4-2089-485B-A9EE-7C4AF16F2CC2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FA88-AC03-4086-A939-B8CD6DCCEE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7454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65C4-2089-485B-A9EE-7C4AF16F2CC2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FA88-AC03-4086-A939-B8CD6DCCEE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0190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65C4-2089-485B-A9EE-7C4AF16F2CC2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FA88-AC03-4086-A939-B8CD6DCCEE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2272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65C4-2089-485B-A9EE-7C4AF16F2CC2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FA88-AC03-4086-A939-B8CD6DCCEE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93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565C4-2089-485B-A9EE-7C4AF16F2CC2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1FA88-AC03-4086-A939-B8CD6DCCEE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307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565C4-2089-485B-A9EE-7C4AF16F2CC2}" type="datetimeFigureOut">
              <a:rPr lang="es-ES" smtClean="0"/>
              <a:t>21/11/2025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1FA88-AC03-4086-A939-B8CD6DCCEEA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069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eb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 descr="LOGO Observatorio Residuos completo.jpg">
            <a:extLst>
              <a:ext uri="{FF2B5EF4-FFF2-40B4-BE49-F238E27FC236}">
                <a16:creationId xmlns:a16="http://schemas.microsoft.com/office/drawing/2014/main" id="{32F19D6D-7D17-7027-6E59-B2B168304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938" y="5521452"/>
            <a:ext cx="2902123" cy="109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C23AB6A-8A62-4206-1AB9-5231CABAA8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0" t="14161" r="31655" b="14612"/>
          <a:stretch/>
        </p:blipFill>
        <p:spPr>
          <a:xfrm>
            <a:off x="3519942" y="320040"/>
            <a:ext cx="2104116" cy="26516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5DC0232-1243-640E-5F9D-97BF5CEE6B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8262" t="65644" r="20900" b="17289"/>
          <a:stretch>
            <a:fillRect/>
          </a:stretch>
        </p:blipFill>
        <p:spPr>
          <a:xfrm>
            <a:off x="6830568" y="4923043"/>
            <a:ext cx="1911097" cy="169279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2C9566D-3A82-F8BF-F48B-05C9069A2A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21" y="5944706"/>
            <a:ext cx="1832610" cy="671132"/>
          </a:xfrm>
          <a:prstGeom prst="rect">
            <a:avLst/>
          </a:prstGeom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BE7DF14E-62B3-B344-95C5-0F76F7109A57}"/>
              </a:ext>
            </a:extLst>
          </p:cNvPr>
          <p:cNvSpPr txBox="1"/>
          <p:nvPr/>
        </p:nvSpPr>
        <p:spPr>
          <a:xfrm>
            <a:off x="480821" y="2881868"/>
            <a:ext cx="8260844" cy="17556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b="1" dirty="0">
                <a:latin typeface="Roboto"/>
              </a:rPr>
              <a:t>HONDAKINEN SAILKATZE TASAK: KALKULU BATERATUAREN METODOLOGIA</a:t>
            </a:r>
          </a:p>
          <a:p>
            <a:pPr algn="ctr">
              <a:lnSpc>
                <a:spcPts val="4200"/>
              </a:lnSpc>
            </a:pPr>
            <a:r>
              <a:rPr lang="en-US" b="1" dirty="0" err="1">
                <a:latin typeface="Roboto"/>
              </a:rPr>
              <a:t>Donemiliaga</a:t>
            </a:r>
            <a:r>
              <a:rPr lang="en-US" b="1" dirty="0">
                <a:latin typeface="Roboto"/>
              </a:rPr>
              <a:t>, 2025eko </a:t>
            </a:r>
            <a:r>
              <a:rPr lang="en-US" b="1" dirty="0" err="1">
                <a:latin typeface="Roboto"/>
              </a:rPr>
              <a:t>azaroaren</a:t>
            </a:r>
            <a:r>
              <a:rPr lang="en-US" b="1" dirty="0">
                <a:latin typeface="Roboto"/>
              </a:rPr>
              <a:t> 28a</a:t>
            </a:r>
          </a:p>
          <a:p>
            <a:pPr algn="ctr"/>
            <a:endParaRPr lang="en-US" sz="1200" b="1" dirty="0">
              <a:latin typeface="Roboto"/>
            </a:endParaRPr>
          </a:p>
          <a:p>
            <a:pPr algn="ctr">
              <a:lnSpc>
                <a:spcPts val="4200"/>
              </a:lnSpc>
            </a:pPr>
            <a:r>
              <a:rPr lang="es-ES" sz="2800" b="1" i="1" dirty="0">
                <a:latin typeface="Roboto"/>
              </a:rPr>
              <a:t>CO</a:t>
            </a:r>
            <a:r>
              <a:rPr lang="es-ES" sz="2800" b="1" i="1" baseline="-25000" dirty="0">
                <a:latin typeface="Roboto"/>
              </a:rPr>
              <a:t>2</a:t>
            </a:r>
            <a:r>
              <a:rPr lang="es-ES" sz="2800" b="1" i="1" dirty="0">
                <a:latin typeface="Roboto"/>
              </a:rPr>
              <a:t> </a:t>
            </a:r>
            <a:r>
              <a:rPr lang="es-ES" sz="2800" b="1" i="1" dirty="0" err="1">
                <a:latin typeface="Roboto"/>
              </a:rPr>
              <a:t>isurketen</a:t>
            </a:r>
            <a:r>
              <a:rPr lang="es-ES" sz="2800" b="1" i="1" dirty="0">
                <a:latin typeface="Roboto"/>
              </a:rPr>
              <a:t> </a:t>
            </a:r>
            <a:r>
              <a:rPr lang="es-ES" sz="2800" b="1" i="1" dirty="0" err="1">
                <a:latin typeface="Roboto"/>
              </a:rPr>
              <a:t>kalkuloa</a:t>
            </a:r>
            <a:r>
              <a:rPr lang="es-ES" sz="2800" b="1" i="1" dirty="0">
                <a:latin typeface="Roboto"/>
              </a:rPr>
              <a:t> </a:t>
            </a:r>
            <a:r>
              <a:rPr lang="es-ES" sz="2800" b="1" i="1" dirty="0" err="1">
                <a:latin typeface="Roboto"/>
              </a:rPr>
              <a:t>ateratzeko</a:t>
            </a:r>
            <a:r>
              <a:rPr lang="es-ES" sz="2800" b="1" i="1" dirty="0">
                <a:latin typeface="Roboto"/>
              </a:rPr>
              <a:t> metodología</a:t>
            </a:r>
            <a:endParaRPr lang="en-US" sz="2800" b="1" i="1" dirty="0">
              <a:latin typeface="Roboto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40DE803-943D-7B28-D71A-021B7F14AA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700" y="242162"/>
            <a:ext cx="2843965" cy="74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57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284EA-165B-1860-C6F4-028992FE7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17A19C-4F85-D15F-702F-C336B96D4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57850"/>
            <a:ext cx="7886700" cy="4822296"/>
          </a:xfrm>
        </p:spPr>
        <p:txBody>
          <a:bodyPr/>
          <a:lstStyle/>
          <a:p>
            <a:r>
              <a:rPr lang="eu-ES" dirty="0"/>
              <a:t>Emaitzen konparazioa: </a:t>
            </a:r>
          </a:p>
          <a:p>
            <a:pPr marL="0" indent="0">
              <a:buNone/>
            </a:pPr>
            <a:r>
              <a:rPr lang="eu-ES" dirty="0"/>
              <a:t>Organizazioaren Karbono-aztarna t CO</a:t>
            </a:r>
            <a:r>
              <a:rPr lang="eu-ES" baseline="-25000" dirty="0"/>
              <a:t>2</a:t>
            </a:r>
            <a:r>
              <a:rPr lang="eu-ES" dirty="0"/>
              <a:t> baliotan eta </a:t>
            </a:r>
            <a:r>
              <a:rPr lang="eu-ES" dirty="0" err="1"/>
              <a:t>kuadrilaka</a:t>
            </a:r>
            <a:r>
              <a:rPr lang="eu-ES" dirty="0"/>
              <a:t>.</a:t>
            </a:r>
          </a:p>
          <a:p>
            <a:endParaRPr lang="es-ES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C4C11744-1C4D-8EEE-8C0B-1D4E421976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239188"/>
              </p:ext>
            </p:extLst>
          </p:nvPr>
        </p:nvGraphicFramePr>
        <p:xfrm>
          <a:off x="340209" y="2995248"/>
          <a:ext cx="8305535" cy="2692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905500" imgH="1914525" progId="Excel.Sheet.12">
                  <p:embed/>
                </p:oleObj>
              </mc:Choice>
              <mc:Fallback>
                <p:oleObj name="Worksheet" r:id="rId2" imgW="5905500" imgH="1914525" progId="Excel.Sheet.12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B751DEA1-7240-F980-D393-6AA6D6D080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0209" y="2995248"/>
                        <a:ext cx="8305535" cy="26926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9DF41EA3-156E-01D4-C9B1-7ECFE18CEC3C}"/>
              </a:ext>
            </a:extLst>
          </p:cNvPr>
          <p:cNvSpPr txBox="1">
            <a:spLocks/>
          </p:cNvSpPr>
          <p:nvPr/>
        </p:nvSpPr>
        <p:spPr>
          <a:xfrm>
            <a:off x="628650" y="486428"/>
            <a:ext cx="7886700" cy="6170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700" b="1" dirty="0"/>
              <a:t>EMAITZAK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442749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8735B-D946-8A0A-E2EA-883729CF7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182D942-4D01-B126-941D-66E180BB55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86943"/>
              </p:ext>
            </p:extLst>
          </p:nvPr>
        </p:nvGraphicFramePr>
        <p:xfrm>
          <a:off x="412403" y="3037179"/>
          <a:ext cx="8319193" cy="2697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905500" imgH="1914525" progId="Excel.Sheet.12">
                  <p:embed/>
                </p:oleObj>
              </mc:Choice>
              <mc:Fallback>
                <p:oleObj name="Worksheet" r:id="rId2" imgW="5905500" imgH="1914525" progId="Excel.Sheet.12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DDCB1DF6-5C6E-21BD-3884-1ABFF131BB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2403" y="3037179"/>
                        <a:ext cx="8319193" cy="2697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A8FA2A7-D8B9-A26D-165D-079F6E007775}"/>
              </a:ext>
            </a:extLst>
          </p:cNvPr>
          <p:cNvSpPr txBox="1">
            <a:spLocks/>
          </p:cNvSpPr>
          <p:nvPr/>
        </p:nvSpPr>
        <p:spPr>
          <a:xfrm>
            <a:off x="781050" y="1557867"/>
            <a:ext cx="8204906" cy="4771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u-ES" dirty="0"/>
              <a:t>Emisio totalen bilakaera t CO</a:t>
            </a:r>
            <a:r>
              <a:rPr lang="eu-ES" baseline="-25000" dirty="0"/>
              <a:t>2</a:t>
            </a:r>
            <a:r>
              <a:rPr lang="eu-ES" dirty="0"/>
              <a:t> baliotan eta </a:t>
            </a:r>
            <a:r>
              <a:rPr lang="eu-ES" dirty="0" err="1"/>
              <a:t>kuadrilaka</a:t>
            </a:r>
            <a:r>
              <a:rPr lang="eu-ES" dirty="0"/>
              <a:t>.</a:t>
            </a:r>
          </a:p>
          <a:p>
            <a:pPr marL="0" indent="0">
              <a:buNone/>
            </a:pPr>
            <a:r>
              <a:rPr lang="eu-ES" dirty="0"/>
              <a:t>Sistemaren emisioak.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AAD0DDD-0089-AF41-E4EB-775C3991876C}"/>
              </a:ext>
            </a:extLst>
          </p:cNvPr>
          <p:cNvSpPr txBox="1">
            <a:spLocks/>
          </p:cNvSpPr>
          <p:nvPr/>
        </p:nvSpPr>
        <p:spPr>
          <a:xfrm>
            <a:off x="628650" y="486428"/>
            <a:ext cx="7886700" cy="6170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700" b="1" dirty="0"/>
              <a:t>EMAITZAK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044822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1B0E8-6A4B-97CA-6E0A-7622EC10E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DF91E380-9C16-8B4F-6285-26924FDC4C36}"/>
              </a:ext>
            </a:extLst>
          </p:cNvPr>
          <p:cNvSpPr txBox="1">
            <a:spLocks/>
          </p:cNvSpPr>
          <p:nvPr/>
        </p:nvSpPr>
        <p:spPr>
          <a:xfrm>
            <a:off x="781050" y="1557867"/>
            <a:ext cx="8204906" cy="4771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u-ES" sz="2400" dirty="0"/>
              <a:t>Emisioak, iturri-motaren arabera, UNE-EN ISO 14064-1:2019 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F6A1AC0-A72C-258C-44B1-0612A3734994}"/>
              </a:ext>
            </a:extLst>
          </p:cNvPr>
          <p:cNvSpPr txBox="1">
            <a:spLocks/>
          </p:cNvSpPr>
          <p:nvPr/>
        </p:nvSpPr>
        <p:spPr>
          <a:xfrm>
            <a:off x="628650" y="486428"/>
            <a:ext cx="7886700" cy="6170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700" b="1" dirty="0"/>
              <a:t>EMAITZAK</a:t>
            </a:r>
            <a:endParaRPr lang="es-ES" sz="2400" b="1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4920AF8-181D-B3D9-E2ED-50EC77E337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130971"/>
              </p:ext>
            </p:extLst>
          </p:nvPr>
        </p:nvGraphicFramePr>
        <p:xfrm>
          <a:off x="158044" y="2346942"/>
          <a:ext cx="8666130" cy="402972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422150">
                  <a:extLst>
                    <a:ext uri="{9D8B030D-6E8A-4147-A177-3AD203B41FA5}">
                      <a16:colId xmlns:a16="http://schemas.microsoft.com/office/drawing/2014/main" val="3381978449"/>
                    </a:ext>
                  </a:extLst>
                </a:gridCol>
                <a:gridCol w="2183204">
                  <a:extLst>
                    <a:ext uri="{9D8B030D-6E8A-4147-A177-3AD203B41FA5}">
                      <a16:colId xmlns:a16="http://schemas.microsoft.com/office/drawing/2014/main" val="3794941217"/>
                    </a:ext>
                  </a:extLst>
                </a:gridCol>
                <a:gridCol w="1261622">
                  <a:extLst>
                    <a:ext uri="{9D8B030D-6E8A-4147-A177-3AD203B41FA5}">
                      <a16:colId xmlns:a16="http://schemas.microsoft.com/office/drawing/2014/main" val="1286221232"/>
                    </a:ext>
                  </a:extLst>
                </a:gridCol>
                <a:gridCol w="637070">
                  <a:extLst>
                    <a:ext uri="{9D8B030D-6E8A-4147-A177-3AD203B41FA5}">
                      <a16:colId xmlns:a16="http://schemas.microsoft.com/office/drawing/2014/main" val="2636634960"/>
                    </a:ext>
                  </a:extLst>
                </a:gridCol>
                <a:gridCol w="1162084">
                  <a:extLst>
                    <a:ext uri="{9D8B030D-6E8A-4147-A177-3AD203B41FA5}">
                      <a16:colId xmlns:a16="http://schemas.microsoft.com/office/drawing/2014/main" val="2625403030"/>
                    </a:ext>
                  </a:extLst>
                </a:gridCol>
              </a:tblGrid>
              <a:tr h="293018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Emisioak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iturri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motaren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s-ES" sz="18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arabera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2024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t CO</a:t>
                      </a:r>
                      <a:r>
                        <a:rPr lang="es-ES" sz="1800" baseline="-25000" dirty="0">
                          <a:solidFill>
                            <a:schemeClr val="tx1"/>
                          </a:solidFill>
                          <a:effectLst/>
                        </a:rPr>
                        <a:t>2 e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800" dirty="0" err="1">
                          <a:solidFill>
                            <a:schemeClr val="tx1"/>
                          </a:solidFill>
                          <a:effectLst/>
                        </a:rPr>
                        <a:t>Biog</a:t>
                      </a: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2640118"/>
                  </a:ext>
                </a:extLst>
              </a:tr>
              <a:tr h="260432">
                <a:tc rowSpan="5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Bilketa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eta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garraioa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</a:rPr>
                        <a:t>Garbiguneak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77,93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0,3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--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89451598"/>
                  </a:ext>
                </a:extLst>
              </a:tr>
              <a:tr h="26043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Landa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</a:rPr>
                        <a:t>bilketa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</a:rPr>
                        <a:t>guneak</a:t>
                      </a:r>
                      <a:endParaRPr lang="es-E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123,34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0,4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--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049185"/>
                  </a:ext>
                </a:extLst>
              </a:tr>
              <a:tr h="26043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</a:rPr>
                        <a:t>Puntu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</a:rPr>
                        <a:t>berde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</a:rPr>
                        <a:t>mugikorra</a:t>
                      </a:r>
                      <a:endParaRPr lang="es-E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6,56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0,02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--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1461817"/>
                  </a:ext>
                </a:extLst>
              </a:tr>
              <a:tr h="26043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</a:rPr>
                        <a:t>Hondakin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</a:rPr>
                        <a:t>ontziak</a:t>
                      </a:r>
                      <a:endParaRPr lang="es-E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2.424,66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7,8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--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7122354"/>
                  </a:ext>
                </a:extLst>
              </a:tr>
              <a:tr h="26900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</a:rPr>
                        <a:t>Bilketa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</a:rPr>
                        <a:t>Neumatikoa</a:t>
                      </a:r>
                      <a:endParaRPr lang="es-E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894,61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2,9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--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3368067"/>
                  </a:ext>
                </a:extLst>
              </a:tr>
              <a:tr h="26043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</a:rPr>
                        <a:t>Guztira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</a:rPr>
                        <a:t>Bilketa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 eta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</a:rPr>
                        <a:t>Garraioa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3.527,09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0,00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9609299"/>
                  </a:ext>
                </a:extLst>
              </a:tr>
              <a:tr h="260432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</a:rPr>
                        <a:t>Sailkapena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 eta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</a:rPr>
                        <a:t>tarteko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</a:rPr>
                        <a:t>tratamenduak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TMB planta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983,85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3,2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1.662,06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87559750"/>
                  </a:ext>
                </a:extLst>
              </a:tr>
              <a:tr h="26043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</a:rPr>
                        <a:t>Ontzi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</a:rPr>
                        <a:t>arinen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 planta</a:t>
                      </a:r>
                      <a:endParaRPr lang="es-E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131,81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0,4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--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0151795"/>
                  </a:ext>
                </a:extLst>
              </a:tr>
              <a:tr h="26043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b="1" dirty="0" err="1">
                          <a:solidFill>
                            <a:schemeClr val="tx1"/>
                          </a:solidFill>
                          <a:effectLst/>
                        </a:rPr>
                        <a:t>Guztira</a:t>
                      </a: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es-ES" sz="1600" b="1" dirty="0" err="1">
                          <a:solidFill>
                            <a:schemeClr val="tx1"/>
                          </a:solidFill>
                          <a:effectLst/>
                        </a:rPr>
                        <a:t>Sailkapena</a:t>
                      </a: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 eta </a:t>
                      </a:r>
                      <a:r>
                        <a:rPr lang="es-ES" sz="1600" b="1" dirty="0" err="1">
                          <a:solidFill>
                            <a:schemeClr val="tx1"/>
                          </a:solidFill>
                          <a:effectLst/>
                        </a:rPr>
                        <a:t>tarteko</a:t>
                      </a: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b="1" dirty="0" err="1">
                          <a:solidFill>
                            <a:schemeClr val="tx1"/>
                          </a:solidFill>
                          <a:effectLst/>
                        </a:rPr>
                        <a:t>tratamenduak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1.115,66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1.662,06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3889957"/>
                  </a:ext>
                </a:extLst>
              </a:tr>
              <a:tr h="260432">
                <a:tc row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</a:rPr>
                        <a:t>Gestioa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 eta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</a:rPr>
                        <a:t>amaierako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</a:rPr>
                        <a:t>tratamendua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TMB planta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--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--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--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681690"/>
                  </a:ext>
                </a:extLst>
              </a:tr>
              <a:tr h="26043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</a:rPr>
                        <a:t>Zabortegia</a:t>
                      </a:r>
                      <a:endParaRPr lang="es-E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26.298,00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125,18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65329112"/>
                  </a:ext>
                </a:extLst>
              </a:tr>
              <a:tr h="26043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</a:rPr>
                        <a:t>Compostaia</a:t>
                      </a:r>
                      <a:endParaRPr lang="es-ES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--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</a:rPr>
                        <a:t>--</a:t>
                      </a:r>
                      <a:endParaRPr lang="es-ES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44,93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83888429"/>
                  </a:ext>
                </a:extLst>
              </a:tr>
              <a:tr h="26043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</a:rPr>
                        <a:t>Guztira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</a:rPr>
                        <a:t>Gestioa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 eta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</a:rPr>
                        <a:t>amaierako</a:t>
                      </a: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sz="1600" dirty="0" err="1">
                          <a:solidFill>
                            <a:schemeClr val="tx1"/>
                          </a:solidFill>
                          <a:effectLst/>
                        </a:rPr>
                        <a:t>tratamenduak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26.298,00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</a:rPr>
                        <a:t>170,11</a:t>
                      </a:r>
                      <a:endParaRPr lang="es-ES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7628283"/>
                  </a:ext>
                </a:extLst>
              </a:tr>
              <a:tr h="293018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800" dirty="0">
                          <a:solidFill>
                            <a:schemeClr val="tx1"/>
                          </a:solidFill>
                          <a:effectLst/>
                        </a:rPr>
                        <a:t>GUZTIRA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30.940,75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</a:rPr>
                        <a:t>2.689,21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0053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9172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6AF520-F598-DAD6-86E6-CD9140094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0761EEFF-E20B-90A9-6073-A7336A1DC603}"/>
              </a:ext>
            </a:extLst>
          </p:cNvPr>
          <p:cNvSpPr txBox="1">
            <a:spLocks/>
          </p:cNvSpPr>
          <p:nvPr/>
        </p:nvSpPr>
        <p:spPr>
          <a:xfrm>
            <a:off x="781050" y="1557867"/>
            <a:ext cx="8204906" cy="4771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u-ES" sz="2400" dirty="0"/>
              <a:t>Emisioak, iturri-motaren arabera, UNE-EN ISO 14064-1:2019 arauaren arabera</a:t>
            </a:r>
          </a:p>
          <a:p>
            <a:endParaRPr lang="eu-ES" sz="2400" dirty="0"/>
          </a:p>
          <a:p>
            <a:pPr marL="457200" lvl="1" indent="0">
              <a:buNone/>
            </a:pPr>
            <a:r>
              <a:rPr lang="eu-ES" dirty="0"/>
              <a:t>- Bilketa eta garraioa:</a:t>
            </a:r>
          </a:p>
          <a:p>
            <a:pPr marL="457200" lvl="1" indent="0">
              <a:buNone/>
            </a:pPr>
            <a:r>
              <a:rPr lang="eu-ES" sz="2000" dirty="0"/>
              <a:t>Administrazioak jarduteko eta kudeatzeko gaitasun handia du.</a:t>
            </a:r>
          </a:p>
          <a:p>
            <a:pPr marL="457200" lvl="1" indent="0">
              <a:buNone/>
            </a:pPr>
            <a:endParaRPr lang="eu-ES" sz="2000" dirty="0"/>
          </a:p>
          <a:p>
            <a:pPr marL="457200" lvl="1" indent="0">
              <a:buNone/>
            </a:pPr>
            <a:r>
              <a:rPr lang="eu-ES" dirty="0"/>
              <a:t>- Sailkapena:</a:t>
            </a:r>
          </a:p>
          <a:p>
            <a:pPr marL="457200" lvl="1" indent="0">
              <a:buNone/>
            </a:pPr>
            <a:r>
              <a:rPr lang="eu-ES" sz="2000" dirty="0"/>
              <a:t>Jatorrian bereiztearekin zerikusia duena.</a:t>
            </a:r>
          </a:p>
          <a:p>
            <a:pPr marL="457200" lvl="1" indent="0">
              <a:buNone/>
            </a:pPr>
            <a:endParaRPr lang="eu-ES" sz="2000" dirty="0"/>
          </a:p>
          <a:p>
            <a:pPr marL="457200" lvl="1" indent="0">
              <a:buNone/>
            </a:pPr>
            <a:r>
              <a:rPr lang="eu-ES" dirty="0"/>
              <a:t>- Tratamendua eta kudeaketa:</a:t>
            </a:r>
          </a:p>
          <a:p>
            <a:pPr marL="457200" lvl="1" indent="0">
              <a:buNone/>
            </a:pPr>
            <a:r>
              <a:rPr lang="eu-ES" sz="2000" dirty="0"/>
              <a:t>Hondakinen azken helmuga.</a:t>
            </a:r>
          </a:p>
          <a:p>
            <a:pPr marL="0" indent="0">
              <a:buNone/>
            </a:pPr>
            <a:endParaRPr lang="eu-ES" sz="24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D902653-7BD7-0509-657A-E57DE51ADC95}"/>
              </a:ext>
            </a:extLst>
          </p:cNvPr>
          <p:cNvSpPr txBox="1">
            <a:spLocks/>
          </p:cNvSpPr>
          <p:nvPr/>
        </p:nvSpPr>
        <p:spPr>
          <a:xfrm>
            <a:off x="628650" y="486428"/>
            <a:ext cx="7886700" cy="6170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700" b="1" dirty="0"/>
              <a:t>EMAITZAK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825585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26A3C-0D5E-F0A3-8A71-4CDA6E4DA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5BA196-17D4-69C9-8FFD-BB9E22444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2714"/>
            <a:ext cx="7886700" cy="4822296"/>
          </a:xfrm>
        </p:spPr>
        <p:txBody>
          <a:bodyPr/>
          <a:lstStyle/>
          <a:p>
            <a:r>
              <a:rPr lang="eu-ES" dirty="0"/>
              <a:t>t CO</a:t>
            </a:r>
            <a:r>
              <a:rPr lang="eu-ES" baseline="-25000" dirty="0"/>
              <a:t>2</a:t>
            </a:r>
            <a:r>
              <a:rPr lang="eu-ES" dirty="0"/>
              <a:t> emisio totalen ehunekoa, </a:t>
            </a:r>
            <a:r>
              <a:rPr lang="eu-ES" dirty="0" err="1"/>
              <a:t>frakzioka</a:t>
            </a:r>
            <a:r>
              <a:rPr lang="eu-ES" dirty="0"/>
              <a:t>.</a:t>
            </a:r>
          </a:p>
          <a:p>
            <a:endParaRPr lang="es-ES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5DC349F-52C7-C141-7D14-970D5955BA17}"/>
              </a:ext>
            </a:extLst>
          </p:cNvPr>
          <p:cNvSpPr txBox="1">
            <a:spLocks/>
          </p:cNvSpPr>
          <p:nvPr/>
        </p:nvSpPr>
        <p:spPr>
          <a:xfrm>
            <a:off x="628650" y="486428"/>
            <a:ext cx="7886700" cy="6170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700" b="1" dirty="0"/>
              <a:t>EMAITZAK</a:t>
            </a:r>
            <a:endParaRPr lang="es-ES" sz="2400" b="1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5FEF98A-1714-58C8-F636-F837E31B8D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2692871"/>
              </p:ext>
            </p:extLst>
          </p:nvPr>
        </p:nvGraphicFramePr>
        <p:xfrm>
          <a:off x="1114645" y="1985048"/>
          <a:ext cx="6914709" cy="4386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1656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5CA9F-D7FC-DE40-CE48-1C496B456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580F279B-100C-3D9B-67B8-17E32CB1A0B2}"/>
              </a:ext>
            </a:extLst>
          </p:cNvPr>
          <p:cNvSpPr txBox="1">
            <a:spLocks/>
          </p:cNvSpPr>
          <p:nvPr/>
        </p:nvSpPr>
        <p:spPr>
          <a:xfrm>
            <a:off x="781050" y="1557867"/>
            <a:ext cx="8204906" cy="4771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u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69A0693-149D-0F42-0644-AD84CD12166A}"/>
              </a:ext>
            </a:extLst>
          </p:cNvPr>
          <p:cNvSpPr txBox="1">
            <a:spLocks/>
          </p:cNvSpPr>
          <p:nvPr/>
        </p:nvSpPr>
        <p:spPr>
          <a:xfrm>
            <a:off x="628650" y="486428"/>
            <a:ext cx="7886700" cy="6170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700" b="1" dirty="0"/>
              <a:t>EMAITZAK</a:t>
            </a:r>
            <a:endParaRPr lang="es-ES" sz="2400" b="1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378681DB-A52C-D03D-F1C8-0EADD2DD1845}"/>
              </a:ext>
            </a:extLst>
          </p:cNvPr>
          <p:cNvSpPr txBox="1">
            <a:spLocks/>
          </p:cNvSpPr>
          <p:nvPr/>
        </p:nvSpPr>
        <p:spPr>
          <a:xfrm>
            <a:off x="628650" y="1294406"/>
            <a:ext cx="8204906" cy="4771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u-ES" dirty="0"/>
              <a:t>t CO</a:t>
            </a:r>
            <a:r>
              <a:rPr lang="eu-ES" baseline="-25000" dirty="0"/>
              <a:t>2</a:t>
            </a:r>
            <a:r>
              <a:rPr lang="eu-ES" dirty="0"/>
              <a:t> emisioen ehunekoa, </a:t>
            </a:r>
            <a:r>
              <a:rPr lang="eu-ES" dirty="0" err="1"/>
              <a:t>frakzioka</a:t>
            </a:r>
            <a:r>
              <a:rPr lang="eu-ES" dirty="0"/>
              <a:t>.</a:t>
            </a:r>
          </a:p>
          <a:p>
            <a:pPr marL="0" indent="0">
              <a:buNone/>
            </a:pPr>
            <a:r>
              <a:rPr lang="eu-ES" dirty="0"/>
              <a:t>UNE-EN ISO arauaren arabera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5754E612-5970-D619-A3D4-B5977245B9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326436"/>
              </p:ext>
            </p:extLst>
          </p:nvPr>
        </p:nvGraphicFramePr>
        <p:xfrm>
          <a:off x="1003131" y="2355314"/>
          <a:ext cx="6763625" cy="4502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6785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D0D371-A928-FC99-12E4-6B2F12F60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8B47A5-6A6C-F1D0-11BA-60DD3A059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8848"/>
            <a:ext cx="7886700" cy="5283196"/>
          </a:xfrm>
        </p:spPr>
        <p:txBody>
          <a:bodyPr>
            <a:normAutofit/>
          </a:bodyPr>
          <a:lstStyle/>
          <a:p>
            <a:r>
              <a:rPr lang="eu-ES" dirty="0"/>
              <a:t>Emisio erlatiboak, t CO</a:t>
            </a:r>
            <a:r>
              <a:rPr lang="eu-ES" baseline="-25000" dirty="0"/>
              <a:t>2</a:t>
            </a:r>
            <a:r>
              <a:rPr lang="eu-ES" dirty="0"/>
              <a:t> / t hondakin </a:t>
            </a:r>
            <a:r>
              <a:rPr lang="eu-ES" dirty="0" err="1"/>
              <a:t>frakzioka</a:t>
            </a:r>
            <a:r>
              <a:rPr lang="eu-ES" dirty="0"/>
              <a:t>.</a:t>
            </a:r>
          </a:p>
          <a:p>
            <a:endParaRPr lang="eu-ES" dirty="0"/>
          </a:p>
          <a:p>
            <a:endParaRPr lang="eu-ES" dirty="0"/>
          </a:p>
          <a:p>
            <a:endParaRPr lang="eu-ES" dirty="0"/>
          </a:p>
          <a:p>
            <a:endParaRPr lang="eu-ES" dirty="0"/>
          </a:p>
          <a:p>
            <a:endParaRPr lang="eu-ES" dirty="0"/>
          </a:p>
          <a:p>
            <a:endParaRPr lang="eu-ES" dirty="0"/>
          </a:p>
          <a:p>
            <a:endParaRPr lang="eu-ES" dirty="0"/>
          </a:p>
          <a:p>
            <a:endParaRPr lang="eu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endParaRPr lang="eu-ES" dirty="0"/>
          </a:p>
          <a:p>
            <a:endParaRPr lang="es-ES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FB969706-05E3-006E-D5C6-BCF8C4A6DCA7}"/>
              </a:ext>
            </a:extLst>
          </p:cNvPr>
          <p:cNvSpPr txBox="1">
            <a:spLocks/>
          </p:cNvSpPr>
          <p:nvPr/>
        </p:nvSpPr>
        <p:spPr>
          <a:xfrm>
            <a:off x="628650" y="486428"/>
            <a:ext cx="7886700" cy="6170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700" b="1" dirty="0"/>
              <a:t>EMAITZAK</a:t>
            </a:r>
            <a:endParaRPr lang="es-ES" sz="2400" b="1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4C66DE4-6DDF-11B3-6CA4-4F73DE4BCB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306130"/>
              </p:ext>
            </p:extLst>
          </p:nvPr>
        </p:nvGraphicFramePr>
        <p:xfrm>
          <a:off x="1332000" y="2051572"/>
          <a:ext cx="648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0797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2F030-8534-02ED-B6A1-41BCD3BA1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987D48C8-6C6E-357E-B000-B09C5A84994C}"/>
              </a:ext>
            </a:extLst>
          </p:cNvPr>
          <p:cNvSpPr txBox="1">
            <a:spLocks/>
          </p:cNvSpPr>
          <p:nvPr/>
        </p:nvSpPr>
        <p:spPr>
          <a:xfrm>
            <a:off x="781050" y="1557867"/>
            <a:ext cx="8204906" cy="4771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u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6ACD4F72-EA5A-C0E3-51DB-1C5684882203}"/>
              </a:ext>
            </a:extLst>
          </p:cNvPr>
          <p:cNvSpPr txBox="1">
            <a:spLocks/>
          </p:cNvSpPr>
          <p:nvPr/>
        </p:nvSpPr>
        <p:spPr>
          <a:xfrm>
            <a:off x="628650" y="486428"/>
            <a:ext cx="7886700" cy="6170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700" b="1" dirty="0"/>
              <a:t>EMAITZAK</a:t>
            </a:r>
            <a:endParaRPr lang="es-ES" sz="2400" b="1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DB712023-0957-64C0-886F-FE38E5A2D79C}"/>
              </a:ext>
            </a:extLst>
          </p:cNvPr>
          <p:cNvSpPr txBox="1">
            <a:spLocks/>
          </p:cNvSpPr>
          <p:nvPr/>
        </p:nvSpPr>
        <p:spPr>
          <a:xfrm>
            <a:off x="628650" y="1431565"/>
            <a:ext cx="8204906" cy="5285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u-ES" dirty="0"/>
              <a:t>Emisio erlatiboak t CO</a:t>
            </a:r>
            <a:r>
              <a:rPr lang="eu-ES" baseline="-25000" dirty="0"/>
              <a:t>2</a:t>
            </a:r>
            <a:r>
              <a:rPr lang="eu-ES" dirty="0"/>
              <a:t> </a:t>
            </a:r>
            <a:r>
              <a:rPr lang="eu-ES" dirty="0" err="1"/>
              <a:t>frakzioka</a:t>
            </a:r>
            <a:r>
              <a:rPr lang="eu-ES" dirty="0"/>
              <a:t> / t hondakin,      UNE-EN ISO arauaren arabera.</a:t>
            </a:r>
          </a:p>
          <a:p>
            <a:endParaRPr lang="eu-ES" dirty="0"/>
          </a:p>
          <a:p>
            <a:endParaRPr lang="eu-ES" dirty="0"/>
          </a:p>
          <a:p>
            <a:endParaRPr lang="eu-ES" dirty="0"/>
          </a:p>
          <a:p>
            <a:endParaRPr lang="eu-ES" dirty="0"/>
          </a:p>
          <a:p>
            <a:endParaRPr lang="eu-ES" dirty="0"/>
          </a:p>
          <a:p>
            <a:endParaRPr lang="eu-ES" dirty="0"/>
          </a:p>
          <a:p>
            <a:endParaRPr lang="eu-ES" dirty="0"/>
          </a:p>
          <a:p>
            <a:endParaRPr lang="eu-ES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A624484-DF3D-3DB3-92EC-F200ECDF3B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124212"/>
              </p:ext>
            </p:extLst>
          </p:nvPr>
        </p:nvGraphicFramePr>
        <p:xfrm>
          <a:off x="1332000" y="2337493"/>
          <a:ext cx="648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42759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E5D49-85C0-84E9-B5D0-7FC4EF728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350B1326-3A1C-1132-3C02-C9ECC2C32019}"/>
              </a:ext>
            </a:extLst>
          </p:cNvPr>
          <p:cNvSpPr txBox="1">
            <a:spLocks/>
          </p:cNvSpPr>
          <p:nvPr/>
        </p:nvSpPr>
        <p:spPr>
          <a:xfrm>
            <a:off x="781050" y="1557867"/>
            <a:ext cx="8204906" cy="4771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u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C0AFBCDD-0248-5AF1-6698-224177071459}"/>
              </a:ext>
            </a:extLst>
          </p:cNvPr>
          <p:cNvSpPr txBox="1">
            <a:spLocks/>
          </p:cNvSpPr>
          <p:nvPr/>
        </p:nvSpPr>
        <p:spPr>
          <a:xfrm>
            <a:off x="628650" y="486428"/>
            <a:ext cx="7886700" cy="6170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700" b="1" dirty="0"/>
              <a:t>EMAITZAK</a:t>
            </a:r>
            <a:endParaRPr lang="es-ES" sz="2400" b="1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A4A07DEA-E31A-9F1D-62BE-C6CCBD0A1D88}"/>
              </a:ext>
            </a:extLst>
          </p:cNvPr>
          <p:cNvSpPr txBox="1">
            <a:spLocks/>
          </p:cNvSpPr>
          <p:nvPr/>
        </p:nvSpPr>
        <p:spPr>
          <a:xfrm>
            <a:off x="628650" y="1376701"/>
            <a:ext cx="8204906" cy="5285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u-ES" dirty="0"/>
              <a:t>Emisio erlatiboak t CO</a:t>
            </a:r>
            <a:r>
              <a:rPr lang="eu-ES" baseline="-25000" dirty="0"/>
              <a:t>2</a:t>
            </a:r>
            <a:r>
              <a:rPr lang="eu-ES" dirty="0"/>
              <a:t> / t hondakin, UNE-EN ISO arauaren arabera.</a:t>
            </a:r>
          </a:p>
          <a:p>
            <a:endParaRPr lang="eu-ES" dirty="0"/>
          </a:p>
          <a:p>
            <a:endParaRPr lang="eu-ES" dirty="0"/>
          </a:p>
          <a:p>
            <a:endParaRPr lang="eu-ES" dirty="0"/>
          </a:p>
          <a:p>
            <a:endParaRPr lang="eu-ES" dirty="0"/>
          </a:p>
          <a:p>
            <a:endParaRPr lang="eu-ES" dirty="0"/>
          </a:p>
          <a:p>
            <a:endParaRPr lang="eu-ES" dirty="0"/>
          </a:p>
          <a:p>
            <a:endParaRPr lang="eu-ES" dirty="0"/>
          </a:p>
          <a:p>
            <a:endParaRPr lang="eu-ES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29AA44B0-32AB-5A57-81BC-FBCB0DDA44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6013440"/>
              </p:ext>
            </p:extLst>
          </p:nvPr>
        </p:nvGraphicFramePr>
        <p:xfrm>
          <a:off x="1218708" y="2131920"/>
          <a:ext cx="6706585" cy="4515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6252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6F0A6-D092-C2F6-0A7F-565BEB9EE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93C139-4FAB-BD48-1D41-E23C70099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8848"/>
            <a:ext cx="7886700" cy="5283196"/>
          </a:xfrm>
        </p:spPr>
        <p:txBody>
          <a:bodyPr>
            <a:normAutofit/>
          </a:bodyPr>
          <a:lstStyle/>
          <a:p>
            <a:r>
              <a:rPr lang="eu-ES" dirty="0"/>
              <a:t>Emisio erlatiboak, t CO</a:t>
            </a:r>
            <a:r>
              <a:rPr lang="eu-ES" baseline="-25000" dirty="0"/>
              <a:t>2</a:t>
            </a:r>
            <a:r>
              <a:rPr lang="eu-ES" dirty="0"/>
              <a:t> / t hondakin </a:t>
            </a:r>
            <a:r>
              <a:rPr lang="eu-ES" dirty="0" err="1"/>
              <a:t>frakzioka</a:t>
            </a:r>
            <a:r>
              <a:rPr lang="eu-ES" dirty="0"/>
              <a:t>.</a:t>
            </a:r>
          </a:p>
          <a:p>
            <a:pPr marL="0" indent="0">
              <a:buNone/>
            </a:pPr>
            <a:endParaRPr lang="eu-ES" dirty="0"/>
          </a:p>
          <a:p>
            <a:pPr marL="0" indent="0">
              <a:buNone/>
            </a:pPr>
            <a:r>
              <a:rPr lang="es-ES" dirty="0"/>
              <a:t>- </a:t>
            </a:r>
            <a:r>
              <a:rPr lang="es-ES" sz="2400" dirty="0" err="1"/>
              <a:t>Jatorrian</a:t>
            </a:r>
            <a:r>
              <a:rPr lang="es-ES" sz="2400" dirty="0"/>
              <a:t> </a:t>
            </a:r>
            <a:r>
              <a:rPr lang="es-ES" sz="2400" dirty="0" err="1"/>
              <a:t>bereiztea</a:t>
            </a:r>
            <a:r>
              <a:rPr lang="es-ES" sz="2400" dirty="0"/>
              <a:t> (</a:t>
            </a:r>
            <a:r>
              <a:rPr lang="es-ES" sz="2400" dirty="0" err="1"/>
              <a:t>errefusa</a:t>
            </a:r>
            <a:r>
              <a:rPr lang="es-ES" sz="2400" dirty="0"/>
              <a:t> </a:t>
            </a:r>
            <a:r>
              <a:rPr lang="es-ES" sz="2400" dirty="0" err="1"/>
              <a:t>murriztea</a:t>
            </a:r>
            <a:r>
              <a:rPr lang="es-ES" sz="2400" dirty="0"/>
              <a:t>)</a:t>
            </a:r>
          </a:p>
          <a:p>
            <a:pPr marL="0" indent="0">
              <a:buNone/>
            </a:pPr>
            <a:r>
              <a:rPr lang="es-ES" sz="2400" dirty="0" err="1"/>
              <a:t>Sailkapenaren</a:t>
            </a:r>
            <a:r>
              <a:rPr lang="es-ES" sz="2400" dirty="0"/>
              <a:t> eta </a:t>
            </a:r>
            <a:r>
              <a:rPr lang="es-ES" sz="2400" dirty="0" err="1"/>
              <a:t>tratamenduaren</a:t>
            </a:r>
            <a:r>
              <a:rPr lang="es-ES" sz="2400" dirty="0"/>
              <a:t> </a:t>
            </a:r>
            <a:r>
              <a:rPr lang="es-ES" sz="2400" dirty="0" err="1"/>
              <a:t>araberako</a:t>
            </a:r>
            <a:r>
              <a:rPr lang="es-ES" sz="2400" dirty="0"/>
              <a:t> </a:t>
            </a:r>
            <a:r>
              <a:rPr lang="es-ES" sz="2400" dirty="0" err="1"/>
              <a:t>emisioak</a:t>
            </a:r>
            <a:r>
              <a:rPr lang="es-ES" sz="2400" dirty="0"/>
              <a:t> </a:t>
            </a:r>
            <a:r>
              <a:rPr lang="es-ES" sz="2400" dirty="0" err="1"/>
              <a:t>murrizten</a:t>
            </a:r>
            <a:r>
              <a:rPr lang="es-ES" sz="2400" dirty="0"/>
              <a:t> </a:t>
            </a:r>
            <a:r>
              <a:rPr lang="es-ES" sz="2400" dirty="0" err="1"/>
              <a:t>ditu</a:t>
            </a:r>
            <a:r>
              <a:rPr lang="es-ES" sz="2400" dirty="0"/>
              <a:t>. </a:t>
            </a:r>
          </a:p>
          <a:p>
            <a:pPr marL="0" indent="0">
              <a:buNone/>
            </a:pPr>
            <a:endParaRPr lang="es-ES" sz="2400" dirty="0"/>
          </a:p>
          <a:p>
            <a:pPr marL="0" indent="0">
              <a:buNone/>
            </a:pPr>
            <a:r>
              <a:rPr lang="eu-ES" sz="2400" dirty="0"/>
              <a:t>- Garraioa eraginkorra izatea eta murriztea (errefusa murriztea)</a:t>
            </a:r>
          </a:p>
          <a:p>
            <a:pPr marL="0" indent="0">
              <a:buNone/>
            </a:pPr>
            <a:r>
              <a:rPr lang="eu-ES" sz="2400" dirty="0"/>
              <a:t>Hondakinen tokiko kudeaketa sustatzea.</a:t>
            </a:r>
          </a:p>
          <a:p>
            <a:pPr marL="0" indent="0">
              <a:buNone/>
            </a:pPr>
            <a:endParaRPr lang="es-ES" sz="2400" dirty="0"/>
          </a:p>
          <a:p>
            <a:endParaRPr lang="eu-ES" dirty="0"/>
          </a:p>
          <a:p>
            <a:endParaRPr lang="es-ES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2DA6AD8-D52D-D678-9B8F-B48A3C9DBDB6}"/>
              </a:ext>
            </a:extLst>
          </p:cNvPr>
          <p:cNvSpPr txBox="1">
            <a:spLocks/>
          </p:cNvSpPr>
          <p:nvPr/>
        </p:nvSpPr>
        <p:spPr>
          <a:xfrm>
            <a:off x="628650" y="486428"/>
            <a:ext cx="7886700" cy="6170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700" b="1" dirty="0"/>
              <a:t>EMAITZAK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944726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673DC3-7586-03A7-E48B-3DCF39854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822" y="398994"/>
            <a:ext cx="8308622" cy="752474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s-ES" b="1" dirty="0"/>
              <a:t>EDUKIAK: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D2F66C-644D-8573-4BBA-A01A7D206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Sarrera</a:t>
            </a:r>
            <a:endParaRPr lang="es-ES" dirty="0"/>
          </a:p>
          <a:p>
            <a:endParaRPr lang="es-ES" dirty="0"/>
          </a:p>
          <a:p>
            <a:r>
              <a:rPr lang="es-ES" dirty="0" err="1"/>
              <a:t>Karbono</a:t>
            </a:r>
            <a:r>
              <a:rPr lang="es-ES" dirty="0"/>
              <a:t> </a:t>
            </a:r>
            <a:r>
              <a:rPr lang="es-ES" dirty="0" err="1"/>
              <a:t>aztarna</a:t>
            </a:r>
            <a:r>
              <a:rPr lang="es-ES" dirty="0"/>
              <a:t> </a:t>
            </a:r>
            <a:r>
              <a:rPr lang="es-ES" dirty="0" err="1"/>
              <a:t>Arabako</a:t>
            </a:r>
            <a:r>
              <a:rPr lang="es-ES" dirty="0"/>
              <a:t> </a:t>
            </a:r>
            <a:r>
              <a:rPr lang="es-ES" dirty="0" err="1"/>
              <a:t>hondakinen</a:t>
            </a:r>
            <a:r>
              <a:rPr lang="es-ES" dirty="0"/>
              <a:t> </a:t>
            </a:r>
            <a:r>
              <a:rPr lang="es-ES" dirty="0" err="1"/>
              <a:t>kudeaketan</a:t>
            </a:r>
            <a:endParaRPr lang="es-ES" dirty="0"/>
          </a:p>
          <a:p>
            <a:endParaRPr lang="es-ES" dirty="0"/>
          </a:p>
          <a:p>
            <a:r>
              <a:rPr lang="es-ES" dirty="0" err="1"/>
              <a:t>Kalkuloaren</a:t>
            </a:r>
            <a:r>
              <a:rPr lang="es-ES" dirty="0"/>
              <a:t> </a:t>
            </a:r>
            <a:r>
              <a:rPr lang="es-ES" dirty="0" err="1"/>
              <a:t>gaur</a:t>
            </a:r>
            <a:r>
              <a:rPr lang="es-ES" dirty="0"/>
              <a:t> </a:t>
            </a:r>
            <a:r>
              <a:rPr lang="es-ES" dirty="0" err="1"/>
              <a:t>egungo</a:t>
            </a:r>
            <a:r>
              <a:rPr lang="es-ES" dirty="0"/>
              <a:t> </a:t>
            </a:r>
            <a:r>
              <a:rPr lang="es-ES" dirty="0" err="1"/>
              <a:t>egoera</a:t>
            </a:r>
            <a:endParaRPr lang="es-ES" dirty="0"/>
          </a:p>
          <a:p>
            <a:endParaRPr lang="es-ES" dirty="0"/>
          </a:p>
          <a:p>
            <a:r>
              <a:rPr lang="es-ES" dirty="0" err="1"/>
              <a:t>Emaitzak</a:t>
            </a:r>
            <a:r>
              <a:rPr lang="es-ES" dirty="0"/>
              <a:t> eta </a:t>
            </a:r>
            <a:r>
              <a:rPr lang="es-ES" dirty="0" err="1"/>
              <a:t>Ondorioak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1A2F9BA-7F40-C77B-125D-B2675E7E476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21" y="4018172"/>
            <a:ext cx="2983230" cy="215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31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3DB81-17D5-93E9-7DE3-7E405F3140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6E568CBB-9B12-487E-3771-D9F8692C33FD}"/>
              </a:ext>
            </a:extLst>
          </p:cNvPr>
          <p:cNvSpPr txBox="1">
            <a:spLocks/>
          </p:cNvSpPr>
          <p:nvPr/>
        </p:nvSpPr>
        <p:spPr>
          <a:xfrm>
            <a:off x="781050" y="1557867"/>
            <a:ext cx="8204906" cy="4771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u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AA8C7D3-599E-950A-B7CF-1443DFFAA8B5}"/>
              </a:ext>
            </a:extLst>
          </p:cNvPr>
          <p:cNvSpPr txBox="1">
            <a:spLocks/>
          </p:cNvSpPr>
          <p:nvPr/>
        </p:nvSpPr>
        <p:spPr>
          <a:xfrm>
            <a:off x="628650" y="486428"/>
            <a:ext cx="7886700" cy="6170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700" b="1" dirty="0"/>
              <a:t>ONDORIOAK</a:t>
            </a:r>
            <a:endParaRPr lang="es-ES" sz="2400" b="1" dirty="0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69A96F8F-453B-6887-9B58-1A5219082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8848"/>
            <a:ext cx="7886700" cy="5283196"/>
          </a:xfrm>
        </p:spPr>
        <p:txBody>
          <a:bodyPr>
            <a:normAutofit/>
          </a:bodyPr>
          <a:lstStyle/>
          <a:p>
            <a:r>
              <a:rPr lang="eu-ES" dirty="0"/>
              <a:t>Karbono-aztarna neurtzea:</a:t>
            </a:r>
          </a:p>
          <a:p>
            <a:pPr marL="0" indent="0">
              <a:buNone/>
            </a:pPr>
            <a:r>
              <a:rPr lang="eu-ES" dirty="0"/>
              <a:t>- Sistemaren urrats eta eragile guztiak ezagutzea.</a:t>
            </a:r>
          </a:p>
          <a:p>
            <a:pPr marL="0" indent="0">
              <a:buNone/>
            </a:pPr>
            <a:r>
              <a:rPr lang="eu-ES" dirty="0"/>
              <a:t>- Kalkulu-prozesua modelatzea, abiapuntuko datuetara egokituz.</a:t>
            </a:r>
          </a:p>
          <a:p>
            <a:pPr marL="0" indent="0">
              <a:buNone/>
            </a:pPr>
            <a:r>
              <a:rPr lang="eu-ES" dirty="0"/>
              <a:t>- Emisio-faktoreak hautatzea.</a:t>
            </a:r>
          </a:p>
          <a:p>
            <a:pPr marL="0" indent="0">
              <a:buNone/>
            </a:pPr>
            <a:endParaRPr lang="eu-ES" dirty="0"/>
          </a:p>
          <a:p>
            <a:pPr marL="0" indent="0">
              <a:buNone/>
            </a:pPr>
            <a:endParaRPr lang="es-ES" sz="2400" dirty="0"/>
          </a:p>
          <a:p>
            <a:endParaRPr lang="eu-ES" dirty="0"/>
          </a:p>
          <a:p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D02EE09-5C71-ECF8-1822-8851EF6894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4393206"/>
            <a:ext cx="1633221" cy="163322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775C6B7-7C4F-4CCA-3ECC-9E533A14E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863" y="4310377"/>
            <a:ext cx="1728183" cy="179888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4183B2B-7B5E-3D6E-34AB-9BA71FE89D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631" y="4300767"/>
            <a:ext cx="2125319" cy="179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636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CAFF1-D4BD-DB4D-3344-62035B780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E8ACEFCE-08D7-A46F-862F-5FA2B2629C36}"/>
              </a:ext>
            </a:extLst>
          </p:cNvPr>
          <p:cNvSpPr txBox="1">
            <a:spLocks/>
          </p:cNvSpPr>
          <p:nvPr/>
        </p:nvSpPr>
        <p:spPr>
          <a:xfrm>
            <a:off x="781050" y="1557867"/>
            <a:ext cx="8204906" cy="4771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u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AD2D8A8-2376-0955-96D6-2865CB178423}"/>
              </a:ext>
            </a:extLst>
          </p:cNvPr>
          <p:cNvSpPr txBox="1">
            <a:spLocks/>
          </p:cNvSpPr>
          <p:nvPr/>
        </p:nvSpPr>
        <p:spPr>
          <a:xfrm>
            <a:off x="628650" y="486428"/>
            <a:ext cx="7886700" cy="6170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700" b="1" dirty="0"/>
              <a:t>ONDORIOAK</a:t>
            </a:r>
            <a:endParaRPr lang="es-ES" sz="2400" b="1" dirty="0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34864DAB-99FE-B2EA-6473-04BF4D0B8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8848"/>
            <a:ext cx="7886700" cy="5283196"/>
          </a:xfrm>
        </p:spPr>
        <p:txBody>
          <a:bodyPr>
            <a:normAutofit/>
          </a:bodyPr>
          <a:lstStyle/>
          <a:p>
            <a:r>
              <a:rPr lang="eu-ES" dirty="0"/>
              <a:t>Karbono-aztarna murriztea:</a:t>
            </a:r>
          </a:p>
          <a:p>
            <a:pPr marL="0" indent="0">
              <a:buNone/>
            </a:pPr>
            <a:endParaRPr lang="eu-ES" dirty="0"/>
          </a:p>
          <a:p>
            <a:pPr marL="0" indent="0">
              <a:buNone/>
            </a:pPr>
            <a:endParaRPr lang="es-ES" sz="2400" dirty="0"/>
          </a:p>
          <a:p>
            <a:endParaRPr lang="eu-ES" dirty="0"/>
          </a:p>
          <a:p>
            <a:endParaRPr lang="es-ES" dirty="0"/>
          </a:p>
        </p:txBody>
      </p:sp>
      <p:sp>
        <p:nvSpPr>
          <p:cNvPr id="8" name="Triángulo isósceles 7">
            <a:extLst>
              <a:ext uri="{FF2B5EF4-FFF2-40B4-BE49-F238E27FC236}">
                <a16:creationId xmlns:a16="http://schemas.microsoft.com/office/drawing/2014/main" id="{9F8AA72A-57FA-9C45-86D7-A9312209E51E}"/>
              </a:ext>
            </a:extLst>
          </p:cNvPr>
          <p:cNvSpPr/>
          <p:nvPr/>
        </p:nvSpPr>
        <p:spPr>
          <a:xfrm>
            <a:off x="2736373" y="3073201"/>
            <a:ext cx="3671253" cy="189761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4A604F8-1AB8-6A11-C117-18A6FBAEC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489" y="5379152"/>
            <a:ext cx="2288703" cy="120538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53422DF-4735-BBF8-78A5-67CF753FEE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77" y="2108990"/>
            <a:ext cx="2080229" cy="147399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646A6B4-4662-7DC1-532E-ED6B24FB1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026" y="3116274"/>
            <a:ext cx="1733813" cy="1623637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4B03CDDF-02B0-9768-ECBF-08BADA58BE37}"/>
              </a:ext>
            </a:extLst>
          </p:cNvPr>
          <p:cNvSpPr txBox="1"/>
          <p:nvPr/>
        </p:nvSpPr>
        <p:spPr>
          <a:xfrm>
            <a:off x="1951536" y="2684368"/>
            <a:ext cx="524092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u-ES" sz="2400" dirty="0"/>
              <a:t>Jatorrian sailkapena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A86ED9F3-2E12-6DB0-F974-FC447BEA8256}"/>
              </a:ext>
            </a:extLst>
          </p:cNvPr>
          <p:cNvSpPr txBox="1"/>
          <p:nvPr/>
        </p:nvSpPr>
        <p:spPr>
          <a:xfrm>
            <a:off x="-38226" y="4967270"/>
            <a:ext cx="524092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es-ES" sz="2400" dirty="0" err="1"/>
              <a:t>Garraioa</a:t>
            </a:r>
            <a:endParaRPr lang="es-ES" sz="2400" dirty="0"/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11533802-BD03-0819-253B-E776AF1B7AB5}"/>
              </a:ext>
            </a:extLst>
          </p:cNvPr>
          <p:cNvSpPr txBox="1"/>
          <p:nvPr/>
        </p:nvSpPr>
        <p:spPr>
          <a:xfrm>
            <a:off x="4238562" y="4944062"/>
            <a:ext cx="5240926" cy="815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ts val="600"/>
              </a:spcBef>
            </a:pPr>
            <a:r>
              <a:rPr lang="es-ES" sz="2400" dirty="0" err="1"/>
              <a:t>Azken</a:t>
            </a:r>
            <a:r>
              <a:rPr lang="es-ES" sz="2400" dirty="0"/>
              <a:t> </a:t>
            </a:r>
            <a:r>
              <a:rPr lang="es-ES" sz="2400" dirty="0" err="1"/>
              <a:t>helmuga</a:t>
            </a:r>
            <a:endParaRPr lang="es-ES" sz="2400" dirty="0"/>
          </a:p>
          <a:p>
            <a:pPr lvl="0" algn="ctr">
              <a:spcBef>
                <a:spcPts val="600"/>
              </a:spcBef>
            </a:pPr>
            <a:r>
              <a:rPr lang="es-ES" sz="2400" dirty="0"/>
              <a:t>(</a:t>
            </a:r>
            <a:r>
              <a:rPr lang="es-ES" sz="2400" dirty="0" err="1"/>
              <a:t>Amaiaerako</a:t>
            </a:r>
            <a:r>
              <a:rPr lang="es-ES" sz="2400" dirty="0"/>
              <a:t> </a:t>
            </a:r>
            <a:r>
              <a:rPr lang="es-ES" sz="2400" dirty="0" err="1"/>
              <a:t>tratamendua</a:t>
            </a:r>
            <a:r>
              <a:rPr lang="es-E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841013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B2BBE-C28A-5376-74F8-0151D0DD9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6B95028-1027-C738-2E70-AF27599A6DE9}"/>
              </a:ext>
            </a:extLst>
          </p:cNvPr>
          <p:cNvSpPr txBox="1">
            <a:spLocks/>
          </p:cNvSpPr>
          <p:nvPr/>
        </p:nvSpPr>
        <p:spPr>
          <a:xfrm>
            <a:off x="781050" y="1557867"/>
            <a:ext cx="8204906" cy="4771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u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10D6CBA-5FE6-EB60-0EAB-BFA2494CDA48}"/>
              </a:ext>
            </a:extLst>
          </p:cNvPr>
          <p:cNvSpPr txBox="1">
            <a:spLocks/>
          </p:cNvSpPr>
          <p:nvPr/>
        </p:nvSpPr>
        <p:spPr>
          <a:xfrm>
            <a:off x="628650" y="486428"/>
            <a:ext cx="7886700" cy="6170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700" b="1" dirty="0"/>
              <a:t>ONDORIOAK</a:t>
            </a:r>
            <a:endParaRPr lang="es-ES" sz="2400" b="1" dirty="0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28A3EA8D-55F9-719C-75C8-C671D5E3E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78848"/>
            <a:ext cx="7886700" cy="5283196"/>
          </a:xfrm>
        </p:spPr>
        <p:txBody>
          <a:bodyPr>
            <a:normAutofit/>
          </a:bodyPr>
          <a:lstStyle/>
          <a:p>
            <a:r>
              <a:rPr lang="eu-ES" dirty="0"/>
              <a:t>Jatorrian sailkapena:</a:t>
            </a:r>
          </a:p>
          <a:p>
            <a:pPr marL="457200" lvl="1" indent="0">
              <a:buNone/>
            </a:pPr>
            <a:r>
              <a:rPr lang="eu-ES" dirty="0"/>
              <a:t>- Konpromiso bateratua eskatzen du.</a:t>
            </a:r>
          </a:p>
          <a:p>
            <a:pPr marL="457200" lvl="1" indent="0">
              <a:buNone/>
            </a:pPr>
            <a:r>
              <a:rPr lang="eu-ES" dirty="0"/>
              <a:t>- Bilketarako hautatze-sistema etengabe hobetzea.</a:t>
            </a:r>
          </a:p>
          <a:p>
            <a:pPr marL="457200" lvl="1" indent="0">
              <a:buNone/>
            </a:pPr>
            <a:r>
              <a:rPr lang="eu-ES" dirty="0"/>
              <a:t>- Gizartea sentsibilizatzea eta kontzientziatzea.</a:t>
            </a:r>
          </a:p>
          <a:p>
            <a:pPr marL="457200" lvl="1" indent="0">
              <a:buNone/>
            </a:pPr>
            <a:r>
              <a:rPr lang="eu-ES" dirty="0"/>
              <a:t>- Jarduteko gaitasun txikia.</a:t>
            </a:r>
          </a:p>
          <a:p>
            <a:pPr marL="0" indent="0">
              <a:buNone/>
            </a:pPr>
            <a:endParaRPr lang="eu-ES" sz="3200" dirty="0"/>
          </a:p>
          <a:p>
            <a:r>
              <a:rPr lang="eu-ES" dirty="0"/>
              <a:t>Garraioa:</a:t>
            </a:r>
          </a:p>
          <a:p>
            <a:pPr lvl="1">
              <a:buFontTx/>
              <a:buChar char="-"/>
            </a:pPr>
            <a:r>
              <a:rPr lang="eu-ES" dirty="0"/>
              <a:t>Ahalik eta gehien murriztea. </a:t>
            </a:r>
          </a:p>
          <a:p>
            <a:pPr marL="457200" lvl="1" indent="0">
              <a:buNone/>
            </a:pPr>
            <a:r>
              <a:rPr lang="eu-ES" dirty="0"/>
              <a:t>   Jatorrizko sailkapenak, zailago bihurtzen du.</a:t>
            </a:r>
          </a:p>
          <a:p>
            <a:pPr marL="457200" lvl="1" indent="0">
              <a:buNone/>
            </a:pPr>
            <a:r>
              <a:rPr lang="eu-ES" dirty="0"/>
              <a:t>- Ibilbideen eraginkortasuna.</a:t>
            </a:r>
          </a:p>
          <a:p>
            <a:pPr marL="457200" lvl="1" indent="0">
              <a:buNone/>
            </a:pPr>
            <a:r>
              <a:rPr lang="eu-ES" dirty="0"/>
              <a:t>- Ibilgailu-motak, erregaiak eta energiak.</a:t>
            </a:r>
          </a:p>
          <a:p>
            <a:pPr marL="457200" lvl="1" indent="0">
              <a:buNone/>
            </a:pPr>
            <a:r>
              <a:rPr lang="eu-ES" dirty="0"/>
              <a:t>- Tokiko helmugak.</a:t>
            </a:r>
          </a:p>
          <a:p>
            <a:pPr marL="0" indent="0">
              <a:buNone/>
            </a:pPr>
            <a:endParaRPr lang="es-ES" sz="2400" dirty="0"/>
          </a:p>
          <a:p>
            <a:endParaRPr lang="eu-ES" dirty="0"/>
          </a:p>
          <a:p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B4A0EC3-037F-EA10-FCD3-99DF66A87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320" y="3136918"/>
            <a:ext cx="2836333" cy="138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91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FAF7D-AE71-742A-733A-2295B865A4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4CE4838D-C82A-5ADF-E9A4-ED5AF08FD40B}"/>
              </a:ext>
            </a:extLst>
          </p:cNvPr>
          <p:cNvSpPr txBox="1">
            <a:spLocks/>
          </p:cNvSpPr>
          <p:nvPr/>
        </p:nvSpPr>
        <p:spPr>
          <a:xfrm>
            <a:off x="781050" y="1557867"/>
            <a:ext cx="8204906" cy="4771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u-E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F42998D-74A0-EF1A-2EAB-8A20CCD7D5A5}"/>
              </a:ext>
            </a:extLst>
          </p:cNvPr>
          <p:cNvSpPr txBox="1">
            <a:spLocks/>
          </p:cNvSpPr>
          <p:nvPr/>
        </p:nvSpPr>
        <p:spPr>
          <a:xfrm>
            <a:off x="628650" y="486428"/>
            <a:ext cx="7886700" cy="6170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700" b="1" dirty="0"/>
              <a:t>ONDORIOAK</a:t>
            </a:r>
            <a:endParaRPr lang="es-ES" sz="2400" b="1" dirty="0"/>
          </a:p>
        </p:txBody>
      </p:sp>
      <p:sp>
        <p:nvSpPr>
          <p:cNvPr id="2" name="Marcador de contenido 2">
            <a:extLst>
              <a:ext uri="{FF2B5EF4-FFF2-40B4-BE49-F238E27FC236}">
                <a16:creationId xmlns:a16="http://schemas.microsoft.com/office/drawing/2014/main" id="{D3851083-7026-4779-2CB1-40CE8AE99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48183"/>
            <a:ext cx="8204906" cy="4560708"/>
          </a:xfrm>
        </p:spPr>
        <p:txBody>
          <a:bodyPr>
            <a:normAutofit/>
          </a:bodyPr>
          <a:lstStyle/>
          <a:p>
            <a:r>
              <a:rPr lang="eu-ES" dirty="0"/>
              <a:t>Azken helmuga (amaierako tratamendua):</a:t>
            </a:r>
          </a:p>
          <a:p>
            <a:pPr marL="457200" lvl="1" indent="0">
              <a:buNone/>
            </a:pPr>
            <a:r>
              <a:rPr lang="eu-ES" dirty="0"/>
              <a:t>- Berrerabiltzea da aukerarik onena.</a:t>
            </a:r>
          </a:p>
          <a:p>
            <a:pPr marL="457200" lvl="1" indent="0">
              <a:buNone/>
            </a:pPr>
            <a:r>
              <a:rPr lang="eu-ES" dirty="0"/>
              <a:t>- Birziklatzeari esker, BEG-</a:t>
            </a:r>
            <a:r>
              <a:rPr lang="eu-ES" dirty="0" err="1"/>
              <a:t>en</a:t>
            </a:r>
            <a:r>
              <a:rPr lang="eu-ES" dirty="0"/>
              <a:t> emisioak murrizten dira.</a:t>
            </a:r>
          </a:p>
          <a:p>
            <a:pPr marL="914400" lvl="2" indent="0">
              <a:buNone/>
            </a:pPr>
            <a:r>
              <a:rPr lang="eu-ES" dirty="0"/>
              <a:t>Berriak baino emisio gutxiago</a:t>
            </a:r>
          </a:p>
          <a:p>
            <a:pPr marL="914400" lvl="2" indent="0">
              <a:buNone/>
            </a:pPr>
            <a:r>
              <a:rPr lang="eu-ES" dirty="0"/>
              <a:t>2019/2024 karbono-aztarnaren beheranzko joeraren faktore nagusia</a:t>
            </a:r>
          </a:p>
          <a:p>
            <a:pPr marL="914400" lvl="2" indent="0">
              <a:buNone/>
            </a:pPr>
            <a:r>
              <a:rPr lang="eu-ES" dirty="0"/>
              <a:t>Funtsezkoa da errefusa murriztea</a:t>
            </a:r>
          </a:p>
          <a:p>
            <a:pPr marL="0" indent="0">
              <a:buNone/>
            </a:pPr>
            <a:endParaRPr lang="eu-ES" sz="3200" dirty="0"/>
          </a:p>
          <a:p>
            <a:r>
              <a:rPr lang="eu-ES" dirty="0"/>
              <a:t>Zenbatetsitako aukera:</a:t>
            </a:r>
          </a:p>
          <a:p>
            <a:pPr marL="457200" lvl="1" indent="0">
              <a:buNone/>
            </a:pPr>
            <a:r>
              <a:rPr lang="eu-ES" dirty="0"/>
              <a:t>- Emisioak % 30 murriztea.</a:t>
            </a:r>
          </a:p>
          <a:p>
            <a:pPr marL="0" indent="0">
              <a:buNone/>
            </a:pPr>
            <a:endParaRPr lang="es-ES" sz="2400" dirty="0"/>
          </a:p>
          <a:p>
            <a:endParaRPr lang="eu-ES" dirty="0"/>
          </a:p>
          <a:p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A14B12A-4C5A-BE1B-F3B6-F85704EFF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4077255"/>
            <a:ext cx="2455333" cy="248344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FEDCCC3-1FC1-5BA2-F6EE-DB20F6FDEC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503" y="4829607"/>
            <a:ext cx="733474" cy="149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540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1002C5-A720-3432-87AF-120A7F6C0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 Imagen" descr="LOGO Observatorio Residuos completo.jpg">
            <a:extLst>
              <a:ext uri="{FF2B5EF4-FFF2-40B4-BE49-F238E27FC236}">
                <a16:creationId xmlns:a16="http://schemas.microsoft.com/office/drawing/2014/main" id="{D998259D-8522-6EF0-C08B-33D35A55E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938" y="5521452"/>
            <a:ext cx="2902123" cy="109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8A395A6-21D6-8C4D-D7CA-79F70B433E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0" t="14161" r="31655" b="14612"/>
          <a:stretch/>
        </p:blipFill>
        <p:spPr>
          <a:xfrm>
            <a:off x="3519942" y="320040"/>
            <a:ext cx="2104116" cy="265161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F860C64-B28A-3DFE-8495-A0F4F90DB3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8262" t="65644" r="20900" b="17289"/>
          <a:stretch>
            <a:fillRect/>
          </a:stretch>
        </p:blipFill>
        <p:spPr>
          <a:xfrm>
            <a:off x="6830568" y="4923043"/>
            <a:ext cx="1911097" cy="169279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F27598E-98CB-1458-9A23-ACB1CF779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21" y="5944706"/>
            <a:ext cx="1832610" cy="671132"/>
          </a:xfrm>
          <a:prstGeom prst="rect">
            <a:avLst/>
          </a:prstGeom>
        </p:spPr>
      </p:pic>
      <p:sp>
        <p:nvSpPr>
          <p:cNvPr id="10" name="TextBox 10">
            <a:extLst>
              <a:ext uri="{FF2B5EF4-FFF2-40B4-BE49-F238E27FC236}">
                <a16:creationId xmlns:a16="http://schemas.microsoft.com/office/drawing/2014/main" id="{E2F7A71B-1FCE-8157-7B53-8360DE848F85}"/>
              </a:ext>
            </a:extLst>
          </p:cNvPr>
          <p:cNvSpPr txBox="1"/>
          <p:nvPr/>
        </p:nvSpPr>
        <p:spPr>
          <a:xfrm>
            <a:off x="441577" y="3352100"/>
            <a:ext cx="8260844" cy="157094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endParaRPr lang="eu-ES" b="1" dirty="0">
              <a:latin typeface="Roboto"/>
            </a:endParaRPr>
          </a:p>
          <a:p>
            <a:pPr algn="ctr">
              <a:lnSpc>
                <a:spcPts val="4200"/>
              </a:lnSpc>
            </a:pPr>
            <a:r>
              <a:rPr lang="eu-ES" sz="4800" b="1" dirty="0">
                <a:latin typeface="Roboto"/>
              </a:rPr>
              <a:t>ESKERRIK ASKO!</a:t>
            </a:r>
          </a:p>
          <a:p>
            <a:pPr algn="ctr">
              <a:lnSpc>
                <a:spcPts val="4200"/>
              </a:lnSpc>
            </a:pPr>
            <a:endParaRPr lang="en-US" sz="2800" b="1" i="1" dirty="0">
              <a:latin typeface="Roboto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942FBDA-8727-4C04-A0B5-C4AE7BD5EB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700" y="242162"/>
            <a:ext cx="2843965" cy="74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78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2E1B5F9-34D8-5756-BACC-CA7B49011D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0"/>
          <a:stretch/>
        </p:blipFill>
        <p:spPr>
          <a:xfrm>
            <a:off x="1002207" y="4838911"/>
            <a:ext cx="2838141" cy="149002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CC82E90-0552-9FA2-BA07-003A8413ED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182" b="18842"/>
          <a:stretch/>
        </p:blipFill>
        <p:spPr>
          <a:xfrm>
            <a:off x="4814322" y="4843194"/>
            <a:ext cx="3327471" cy="14857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84810A47-3A1E-C3C4-1013-746E82B64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86428"/>
            <a:ext cx="7886700" cy="61700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S" sz="3600" b="1" dirty="0"/>
              <a:t>SARRERA</a:t>
            </a:r>
            <a:endParaRPr lang="es-ES" b="1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907D687A-5DA0-2222-D759-A24EAEC93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32089"/>
            <a:ext cx="7886700" cy="3324752"/>
          </a:xfrm>
        </p:spPr>
        <p:txBody>
          <a:bodyPr>
            <a:normAutofit fontScale="85000" lnSpcReduction="20000"/>
          </a:bodyPr>
          <a:lstStyle/>
          <a:p>
            <a:pPr marL="357188" lvl="0" indent="-357188" algn="just">
              <a:spcBef>
                <a:spcPts val="600"/>
              </a:spcBef>
            </a:pPr>
            <a:r>
              <a:rPr lang="es-ES" sz="3600" b="1" dirty="0" err="1"/>
              <a:t>Zer</a:t>
            </a:r>
            <a:r>
              <a:rPr lang="es-ES" sz="3600" b="1" dirty="0"/>
              <a:t> da </a:t>
            </a:r>
            <a:r>
              <a:rPr lang="es-ES" sz="3600" b="1" dirty="0" err="1"/>
              <a:t>Karbono</a:t>
            </a:r>
            <a:r>
              <a:rPr lang="es-ES" sz="3600" b="1" dirty="0"/>
              <a:t> </a:t>
            </a:r>
            <a:r>
              <a:rPr lang="es-ES" sz="3600" b="1" dirty="0" err="1"/>
              <a:t>Aztarna</a:t>
            </a:r>
            <a:r>
              <a:rPr lang="es-ES" sz="3600" b="1" dirty="0"/>
              <a:t>?</a:t>
            </a:r>
          </a:p>
          <a:p>
            <a:pPr marL="0" lvl="0" indent="0" algn="just">
              <a:spcBef>
                <a:spcPts val="600"/>
              </a:spcBef>
              <a:buNone/>
            </a:pPr>
            <a:endParaRPr lang="es-ES" sz="1300" dirty="0"/>
          </a:p>
          <a:p>
            <a:pPr algn="just">
              <a:spcBef>
                <a:spcPts val="600"/>
              </a:spcBef>
              <a:buFontTx/>
              <a:buChar char="-"/>
            </a:pPr>
            <a:r>
              <a:rPr lang="eu-ES" dirty="0"/>
              <a:t>1990 urteko hasieran garatutako Aztarna Ekologikoa kontzeptutik sortu zen</a:t>
            </a:r>
            <a:r>
              <a:rPr lang="es-ES" dirty="0"/>
              <a:t>.</a:t>
            </a:r>
          </a:p>
          <a:p>
            <a:pPr algn="just">
              <a:spcBef>
                <a:spcPts val="600"/>
              </a:spcBef>
              <a:buFontTx/>
              <a:buChar char="-"/>
            </a:pPr>
            <a:endParaRPr lang="es-ES" sz="1500" dirty="0"/>
          </a:p>
          <a:p>
            <a:pPr marL="0" indent="0">
              <a:buNone/>
            </a:pPr>
            <a:r>
              <a:rPr lang="es-ES" dirty="0"/>
              <a:t>- </a:t>
            </a:r>
            <a:r>
              <a:rPr lang="eu-ES" dirty="0"/>
              <a:t>Pertsonek, erakundeek edo konpainiek sortutako berotegi-efektuko gasen guztizko kantitatea kalkulatzen du.</a:t>
            </a:r>
          </a:p>
          <a:p>
            <a:pPr lvl="2" algn="just">
              <a:spcBef>
                <a:spcPts val="600"/>
              </a:spcBef>
            </a:pPr>
            <a:r>
              <a:rPr lang="es-ES" sz="2800" dirty="0"/>
              <a:t>CO</a:t>
            </a:r>
            <a:r>
              <a:rPr lang="es-ES" sz="2800" baseline="-25000" dirty="0"/>
              <a:t>2</a:t>
            </a:r>
            <a:r>
              <a:rPr lang="es-ES" sz="2800" dirty="0"/>
              <a:t>, N</a:t>
            </a:r>
            <a:r>
              <a:rPr lang="es-ES" sz="2800" baseline="-25000" dirty="0"/>
              <a:t>2</a:t>
            </a:r>
            <a:r>
              <a:rPr lang="es-ES" sz="2800" dirty="0"/>
              <a:t>O, CH</a:t>
            </a:r>
            <a:r>
              <a:rPr lang="es-ES" sz="2800" baseline="-25000" dirty="0"/>
              <a:t>4</a:t>
            </a:r>
            <a:r>
              <a:rPr lang="es-ES" sz="2800" dirty="0"/>
              <a:t>, </a:t>
            </a:r>
            <a:r>
              <a:rPr lang="es-ES" sz="2800" dirty="0" err="1"/>
              <a:t>CFCs</a:t>
            </a:r>
            <a:endParaRPr lang="es-ES" sz="2800" dirty="0"/>
          </a:p>
          <a:p>
            <a:pPr lvl="2" algn="just">
              <a:spcBef>
                <a:spcPts val="600"/>
              </a:spcBef>
            </a:pPr>
            <a:endParaRPr lang="es-ES" sz="1500" dirty="0"/>
          </a:p>
          <a:p>
            <a:pPr marL="0" indent="0">
              <a:buNone/>
            </a:pPr>
            <a:r>
              <a:rPr lang="es-ES" sz="3100" dirty="0"/>
              <a:t>- </a:t>
            </a:r>
            <a:r>
              <a:rPr lang="eu-ES" sz="2600" dirty="0"/>
              <a:t>Karbono-aztarna zehaztea, errazagoa da esaten, egiten baino. (</a:t>
            </a:r>
            <a:r>
              <a:rPr lang="eu-ES" sz="2600" i="1" dirty="0" err="1"/>
              <a:t>National</a:t>
            </a:r>
            <a:r>
              <a:rPr lang="eu-ES" sz="2600" i="1" dirty="0"/>
              <a:t> </a:t>
            </a:r>
            <a:r>
              <a:rPr lang="eu-ES" sz="2600" i="1" dirty="0" err="1"/>
              <a:t>Geographic</a:t>
            </a:r>
            <a:r>
              <a:rPr lang="eu-ES" sz="2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77160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EEBEC-C8C0-64DA-A841-7A4199701A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3DE1904-F091-34BC-00E2-4C6E64469E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5" t="10059" r="11321" b="12345"/>
          <a:stretch>
            <a:fillRect/>
          </a:stretch>
        </p:blipFill>
        <p:spPr>
          <a:xfrm flipH="1">
            <a:off x="6758521" y="5300132"/>
            <a:ext cx="2306453" cy="1557868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EF477D2-A4E6-9451-23D4-1D4F11795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5114"/>
            <a:ext cx="8165394" cy="4758526"/>
          </a:xfrm>
        </p:spPr>
        <p:txBody>
          <a:bodyPr>
            <a:normAutofit lnSpcReduction="10000"/>
          </a:bodyPr>
          <a:lstStyle/>
          <a:p>
            <a:r>
              <a:rPr lang="eu-ES" sz="3000" dirty="0"/>
              <a:t>Hondakinen kudeaketak sortzen dituen berotegi-efektuko gasen (BEG) emisioak ezagutzea.</a:t>
            </a:r>
          </a:p>
          <a:p>
            <a:pPr marL="357188" lvl="0" indent="-357188" algn="just">
              <a:spcBef>
                <a:spcPts val="600"/>
              </a:spcBef>
            </a:pPr>
            <a:endParaRPr lang="es-ES" sz="2400" dirty="0"/>
          </a:p>
          <a:p>
            <a:pPr marL="357188" indent="-357188" algn="just">
              <a:spcBef>
                <a:spcPts val="600"/>
              </a:spcBef>
            </a:pPr>
            <a:r>
              <a:rPr lang="eu-ES" sz="3000" dirty="0"/>
              <a:t>Hondakinen kudeaketan laguntzeko tresna</a:t>
            </a:r>
            <a:r>
              <a:rPr lang="es-ES" sz="3000" dirty="0"/>
              <a:t>:</a:t>
            </a:r>
          </a:p>
          <a:p>
            <a:pPr marL="457200" lvl="2" indent="0">
              <a:spcBef>
                <a:spcPts val="1000"/>
              </a:spcBef>
              <a:buSzPct val="50000"/>
              <a:buNone/>
            </a:pPr>
            <a:r>
              <a:rPr lang="es-ES" sz="2200" dirty="0"/>
              <a:t>- </a:t>
            </a:r>
            <a:r>
              <a:rPr lang="eu-ES" sz="2200" dirty="0"/>
              <a:t>BEG-</a:t>
            </a:r>
            <a:r>
              <a:rPr lang="eu-ES" sz="2200" dirty="0" err="1"/>
              <a:t>ak</a:t>
            </a:r>
            <a:r>
              <a:rPr lang="eu-ES" sz="2200" dirty="0"/>
              <a:t> sortzen dituzten prozesuen ezagutza hobetzea.</a:t>
            </a:r>
            <a:endParaRPr lang="es-ES" sz="2200" dirty="0"/>
          </a:p>
          <a:p>
            <a:pPr marL="457200" lvl="2" indent="0">
              <a:spcBef>
                <a:spcPts val="1000"/>
              </a:spcBef>
              <a:buSzPct val="50000"/>
              <a:buNone/>
            </a:pPr>
            <a:r>
              <a:rPr lang="es-ES" sz="2200" dirty="0"/>
              <a:t>- BEG-en </a:t>
            </a:r>
            <a:r>
              <a:rPr lang="es-ES" sz="2200" dirty="0" err="1"/>
              <a:t>emisioak</a:t>
            </a:r>
            <a:r>
              <a:rPr lang="es-ES" sz="2200" dirty="0"/>
              <a:t> </a:t>
            </a:r>
            <a:r>
              <a:rPr lang="es-ES" sz="2200" dirty="0" err="1"/>
              <a:t>hondakinen</a:t>
            </a:r>
            <a:r>
              <a:rPr lang="es-ES" sz="2200" dirty="0"/>
              <a:t> </a:t>
            </a:r>
            <a:r>
              <a:rPr lang="es-ES" sz="2200" dirty="0" err="1"/>
              <a:t>garraioan</a:t>
            </a:r>
            <a:r>
              <a:rPr lang="es-ES" sz="2200" dirty="0"/>
              <a:t>, </a:t>
            </a:r>
            <a:r>
              <a:rPr lang="es-ES" sz="2200" dirty="0" err="1"/>
              <a:t>sailkapenean</a:t>
            </a:r>
            <a:r>
              <a:rPr lang="es-ES" sz="2200" dirty="0"/>
              <a:t> eta </a:t>
            </a:r>
            <a:r>
              <a:rPr lang="es-ES" sz="2200" dirty="0" err="1"/>
              <a:t>tratamenduan</a:t>
            </a:r>
            <a:r>
              <a:rPr lang="es-ES" sz="2200" dirty="0"/>
              <a:t>.</a:t>
            </a:r>
          </a:p>
          <a:p>
            <a:pPr marL="457200" lvl="1" indent="0">
              <a:buNone/>
            </a:pPr>
            <a:r>
              <a:rPr lang="es-ES" sz="2200" dirty="0"/>
              <a:t>- </a:t>
            </a:r>
            <a:r>
              <a:rPr lang="eu-ES" sz="2200" dirty="0"/>
              <a:t>Urteko bilakaera eta </a:t>
            </a:r>
            <a:r>
              <a:rPr lang="eu-ES" sz="2200" dirty="0" err="1"/>
              <a:t>konparatibak</a:t>
            </a:r>
            <a:r>
              <a:rPr lang="eu-ES" sz="2200" dirty="0"/>
              <a:t>.</a:t>
            </a:r>
          </a:p>
          <a:p>
            <a:pPr marL="357188" indent="-357188" algn="just">
              <a:spcBef>
                <a:spcPts val="600"/>
              </a:spcBef>
            </a:pPr>
            <a:endParaRPr lang="es-ES" sz="2400" dirty="0"/>
          </a:p>
          <a:p>
            <a:pPr marL="357188" indent="-357188" algn="just">
              <a:spcBef>
                <a:spcPts val="600"/>
              </a:spcBef>
            </a:pPr>
            <a:r>
              <a:rPr lang="es-ES" sz="3000" dirty="0" err="1"/>
              <a:t>Metodologia</a:t>
            </a:r>
            <a:r>
              <a:rPr lang="es-ES" sz="3000" dirty="0"/>
              <a:t> </a:t>
            </a:r>
            <a:r>
              <a:rPr lang="es-ES" sz="3000" dirty="0" err="1"/>
              <a:t>estandarizatua</a:t>
            </a:r>
            <a:r>
              <a:rPr lang="es-ES" sz="3000" dirty="0"/>
              <a:t>:</a:t>
            </a:r>
          </a:p>
          <a:p>
            <a:pPr marL="457200" lvl="1" indent="0" algn="just">
              <a:spcBef>
                <a:spcPts val="600"/>
              </a:spcBef>
              <a:buNone/>
            </a:pPr>
            <a:r>
              <a:rPr lang="es-ES" dirty="0"/>
              <a:t>- </a:t>
            </a:r>
            <a:r>
              <a:rPr lang="es-ES" dirty="0" err="1"/>
              <a:t>Berotegi-efektuko</a:t>
            </a:r>
            <a:r>
              <a:rPr lang="es-ES" dirty="0"/>
              <a:t> </a:t>
            </a:r>
            <a:r>
              <a:rPr lang="es-ES" dirty="0" err="1"/>
              <a:t>gasak</a:t>
            </a:r>
            <a:r>
              <a:rPr lang="es-ES" dirty="0"/>
              <a:t> </a:t>
            </a:r>
            <a:r>
              <a:rPr lang="es-ES" dirty="0" err="1"/>
              <a:t>neurtzeko</a:t>
            </a:r>
            <a:r>
              <a:rPr lang="es-ES" dirty="0"/>
              <a:t> </a:t>
            </a:r>
            <a:r>
              <a:rPr lang="es-ES" dirty="0" err="1"/>
              <a:t>protokoloa</a:t>
            </a:r>
            <a:r>
              <a:rPr lang="es-ES" dirty="0"/>
              <a:t> (GHG).</a:t>
            </a:r>
          </a:p>
          <a:p>
            <a:pPr marL="457200" lvl="1" indent="0" algn="just">
              <a:spcBef>
                <a:spcPts val="600"/>
              </a:spcBef>
              <a:buNone/>
            </a:pPr>
            <a:r>
              <a:rPr lang="es-ES" dirty="0"/>
              <a:t>- ISO </a:t>
            </a:r>
            <a:r>
              <a:rPr lang="es-ES" dirty="0" err="1"/>
              <a:t>araua</a:t>
            </a:r>
            <a:r>
              <a:rPr lang="es-ES" dirty="0"/>
              <a:t>.</a:t>
            </a:r>
            <a:endParaRPr lang="es-ES" sz="1900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D7896CAC-1058-B154-76DF-7D58A31317FB}"/>
              </a:ext>
            </a:extLst>
          </p:cNvPr>
          <p:cNvSpPr txBox="1">
            <a:spLocks/>
          </p:cNvSpPr>
          <p:nvPr/>
        </p:nvSpPr>
        <p:spPr>
          <a:xfrm>
            <a:off x="628650" y="428978"/>
            <a:ext cx="7886700" cy="6744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700" b="1" dirty="0"/>
              <a:t>SARRERA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108584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E55C27-ADC7-35C1-8F9F-69DE12341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5E50B328-3454-BA9E-825D-319CF7826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03946"/>
            <a:ext cx="7886700" cy="48316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u-ES" sz="3200" dirty="0"/>
              <a:t>Sistemaren Emisioak </a:t>
            </a:r>
          </a:p>
          <a:p>
            <a:pPr marL="0" indent="0" algn="ctr">
              <a:buNone/>
            </a:pPr>
            <a:r>
              <a:rPr lang="eu-ES" sz="3200" dirty="0"/>
              <a:t>Organizazioaren Karbono-aztarna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842795A-32C3-E795-404F-78CE3C64B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86428"/>
            <a:ext cx="7886700" cy="61700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s-ES" sz="3600" b="1" dirty="0"/>
              <a:t>SARRERA</a:t>
            </a:r>
            <a:endParaRPr lang="es-ES" sz="32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9D4CA15-9489-1212-77BE-D29D4C59A3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3"/>
          <a:stretch>
            <a:fillRect/>
          </a:stretch>
        </p:blipFill>
        <p:spPr>
          <a:xfrm>
            <a:off x="965902" y="2444747"/>
            <a:ext cx="5308139" cy="444712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CF0224B-215B-FC39-75FA-4616AAF7438D}"/>
              </a:ext>
            </a:extLst>
          </p:cNvPr>
          <p:cNvSpPr txBox="1"/>
          <p:nvPr/>
        </p:nvSpPr>
        <p:spPr>
          <a:xfrm>
            <a:off x="6793556" y="2602723"/>
            <a:ext cx="1721793" cy="515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ct val="20000"/>
              </a:spcBef>
              <a:buClr>
                <a:schemeClr val="tx1"/>
              </a:buClr>
            </a:pPr>
            <a:r>
              <a:rPr kumimoji="1" lang="es-ES" sz="1600" b="1" dirty="0" err="1">
                <a:latin typeface="+mj-lt"/>
              </a:rPr>
              <a:t>Bilketa</a:t>
            </a:r>
            <a:r>
              <a:rPr kumimoji="1" lang="es-ES" sz="1600" b="1" dirty="0">
                <a:latin typeface="+mj-lt"/>
              </a:rPr>
              <a:t> eta </a:t>
            </a:r>
            <a:r>
              <a:rPr kumimoji="1" lang="es-ES" sz="1600" b="1" dirty="0" err="1">
                <a:latin typeface="+mj-lt"/>
              </a:rPr>
              <a:t>garraioa</a:t>
            </a:r>
            <a:endParaRPr kumimoji="1" lang="es-ES" sz="1600" b="1" dirty="0">
              <a:latin typeface="+mj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58C4D3-4C5B-4D9C-FE29-6628F3965282}"/>
              </a:ext>
            </a:extLst>
          </p:cNvPr>
          <p:cNvSpPr txBox="1"/>
          <p:nvPr/>
        </p:nvSpPr>
        <p:spPr>
          <a:xfrm>
            <a:off x="6818434" y="3614324"/>
            <a:ext cx="1904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kumimoji="1" lang="es-ES" sz="1600" b="1" dirty="0" err="1">
                <a:latin typeface="+mj-lt"/>
              </a:rPr>
              <a:t>Sailkapena</a:t>
            </a:r>
            <a:r>
              <a:rPr kumimoji="1" lang="es-ES" sz="1600" b="1" dirty="0">
                <a:latin typeface="+mj-lt"/>
              </a:rPr>
              <a:t> eta </a:t>
            </a:r>
            <a:r>
              <a:rPr kumimoji="1" lang="es-ES" sz="1600" b="1" dirty="0" err="1">
                <a:latin typeface="+mj-lt"/>
              </a:rPr>
              <a:t>tarteko</a:t>
            </a:r>
            <a:r>
              <a:rPr kumimoji="1" lang="es-ES" sz="1600" b="1" dirty="0">
                <a:latin typeface="+mj-lt"/>
              </a:rPr>
              <a:t> </a:t>
            </a:r>
            <a:r>
              <a:rPr kumimoji="1" lang="es-ES" sz="1600" b="1" dirty="0" err="1">
                <a:latin typeface="+mj-lt"/>
              </a:rPr>
              <a:t>tratmenduak</a:t>
            </a:r>
            <a:endParaRPr kumimoji="1" lang="es-ES" sz="1600" b="1" dirty="0">
              <a:latin typeface="+mj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091148F-1114-F00E-24E4-4CA1C0C6A788}"/>
              </a:ext>
            </a:extLst>
          </p:cNvPr>
          <p:cNvSpPr txBox="1"/>
          <p:nvPr/>
        </p:nvSpPr>
        <p:spPr>
          <a:xfrm>
            <a:off x="6818434" y="5279944"/>
            <a:ext cx="1904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kumimoji="1" lang="es-ES" sz="1600" b="1" dirty="0" err="1">
                <a:latin typeface="+mj-lt"/>
              </a:rPr>
              <a:t>Kudeaketa</a:t>
            </a:r>
            <a:r>
              <a:rPr kumimoji="1" lang="es-ES" sz="1600" b="1" dirty="0">
                <a:latin typeface="+mj-lt"/>
              </a:rPr>
              <a:t> eta </a:t>
            </a:r>
            <a:r>
              <a:rPr kumimoji="1" lang="es-ES" sz="1600" b="1" dirty="0" err="1">
                <a:latin typeface="+mj-lt"/>
              </a:rPr>
              <a:t>azken</a:t>
            </a:r>
            <a:r>
              <a:rPr kumimoji="1" lang="es-ES" sz="1600" b="1" dirty="0">
                <a:latin typeface="+mj-lt"/>
              </a:rPr>
              <a:t> </a:t>
            </a:r>
            <a:r>
              <a:rPr kumimoji="1" lang="es-ES" sz="1600" b="1" dirty="0" err="1">
                <a:latin typeface="+mj-lt"/>
              </a:rPr>
              <a:t>tratamenduak</a:t>
            </a:r>
            <a:endParaRPr kumimoji="1" lang="es-ES" sz="1600" b="1" dirty="0">
              <a:latin typeface="+mj-lt"/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EC9BFE96-D05C-AC1F-67FF-907D5AACE6D6}"/>
              </a:ext>
            </a:extLst>
          </p:cNvPr>
          <p:cNvCxnSpPr>
            <a:cxnSpLocks/>
          </p:cNvCxnSpPr>
          <p:nvPr/>
        </p:nvCxnSpPr>
        <p:spPr>
          <a:xfrm>
            <a:off x="6274041" y="2968978"/>
            <a:ext cx="499292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A01650C2-E24F-15F0-962C-D11CEF909CD5}"/>
              </a:ext>
            </a:extLst>
          </p:cNvPr>
          <p:cNvCxnSpPr>
            <a:cxnSpLocks/>
          </p:cNvCxnSpPr>
          <p:nvPr/>
        </p:nvCxnSpPr>
        <p:spPr>
          <a:xfrm>
            <a:off x="5531556" y="3968044"/>
            <a:ext cx="1241777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5A327D3A-531C-A8D8-7898-2AFE5DEE667C}"/>
              </a:ext>
            </a:extLst>
          </p:cNvPr>
          <p:cNvCxnSpPr>
            <a:cxnSpLocks/>
          </p:cNvCxnSpPr>
          <p:nvPr/>
        </p:nvCxnSpPr>
        <p:spPr>
          <a:xfrm>
            <a:off x="5571067" y="5655733"/>
            <a:ext cx="1241777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54A3A31-343B-4340-2EBA-44C258A4A56D}"/>
              </a:ext>
            </a:extLst>
          </p:cNvPr>
          <p:cNvSpPr txBox="1"/>
          <p:nvPr/>
        </p:nvSpPr>
        <p:spPr>
          <a:xfrm>
            <a:off x="2348089" y="6059336"/>
            <a:ext cx="3636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latin typeface="+mj-lt"/>
              </a:rPr>
              <a:t>Jatorria</a:t>
            </a:r>
            <a:r>
              <a:rPr lang="es-ES" sz="1400" dirty="0">
                <a:latin typeface="+mj-lt"/>
              </a:rPr>
              <a:t>: </a:t>
            </a:r>
            <a:r>
              <a:rPr lang="es-ES" sz="1400" dirty="0" err="1">
                <a:latin typeface="+mj-lt"/>
              </a:rPr>
              <a:t>Arabako</a:t>
            </a:r>
            <a:r>
              <a:rPr lang="es-ES" sz="1400" dirty="0">
                <a:latin typeface="+mj-lt"/>
              </a:rPr>
              <a:t> </a:t>
            </a:r>
            <a:r>
              <a:rPr lang="es-ES" sz="1400" dirty="0" err="1">
                <a:latin typeface="+mj-lt"/>
              </a:rPr>
              <a:t>Hondakinen</a:t>
            </a:r>
            <a:r>
              <a:rPr lang="es-ES" sz="1400" dirty="0">
                <a:latin typeface="+mj-lt"/>
              </a:rPr>
              <a:t> </a:t>
            </a:r>
            <a:r>
              <a:rPr lang="es-ES" sz="1400" dirty="0" err="1">
                <a:latin typeface="+mj-lt"/>
              </a:rPr>
              <a:t>Inbentarioa</a:t>
            </a:r>
            <a:r>
              <a:rPr lang="es-ES" sz="1400" dirty="0">
                <a:latin typeface="+mj-lt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450123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94010-54F3-68D6-42C8-5A8710A31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1DF06BC3-EB0F-6200-B4C5-82D79EC1A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5114"/>
            <a:ext cx="7886700" cy="4831678"/>
          </a:xfrm>
        </p:spPr>
        <p:txBody>
          <a:bodyPr>
            <a:normAutofit lnSpcReduction="10000"/>
          </a:bodyPr>
          <a:lstStyle/>
          <a:p>
            <a:r>
              <a:rPr lang="eu-ES" sz="3000" b="1" dirty="0"/>
              <a:t>Irismenen edo mugen definizioa:</a:t>
            </a:r>
          </a:p>
          <a:p>
            <a:pPr marL="0" indent="0">
              <a:buNone/>
            </a:pPr>
            <a:r>
              <a:rPr lang="eu-ES" dirty="0"/>
              <a:t>- Organizazioaren mugak:</a:t>
            </a:r>
          </a:p>
          <a:p>
            <a:pPr marL="0" indent="0">
              <a:buNone/>
            </a:pPr>
            <a:r>
              <a:rPr lang="eu-ES" sz="2600" dirty="0"/>
              <a:t>Arabako Lurralde Historikoa.</a:t>
            </a:r>
          </a:p>
          <a:p>
            <a:pPr marL="0" indent="0">
              <a:buNone/>
            </a:pPr>
            <a:r>
              <a:rPr lang="eu-ES" sz="2600" dirty="0"/>
              <a:t>Foru Aldundia, 7 kuadrilla, 51 udalerri.</a:t>
            </a:r>
          </a:p>
          <a:p>
            <a:pPr marL="0" indent="0">
              <a:buNone/>
            </a:pPr>
            <a:r>
              <a:rPr lang="eu-ES" dirty="0"/>
              <a:t>- Muga operatiboak</a:t>
            </a:r>
          </a:p>
          <a:p>
            <a:pPr marL="0" indent="0">
              <a:buNone/>
            </a:pPr>
            <a:r>
              <a:rPr lang="eu-ES" sz="2600" dirty="0"/>
              <a:t>Hondakinen bilketa, garraioa, sailkapena eta tratamendua.</a:t>
            </a:r>
          </a:p>
          <a:p>
            <a:pPr lvl="2" algn="just">
              <a:spcBef>
                <a:spcPts val="600"/>
              </a:spcBef>
              <a:buSzPct val="50000"/>
            </a:pPr>
            <a:endParaRPr lang="es-ES" sz="2800" dirty="0"/>
          </a:p>
          <a:p>
            <a:pPr marL="357188" indent="-357188" algn="just">
              <a:spcBef>
                <a:spcPts val="600"/>
              </a:spcBef>
            </a:pPr>
            <a:r>
              <a:rPr lang="es-ES" sz="3000" b="1" dirty="0" err="1"/>
              <a:t>Emisioen</a:t>
            </a:r>
            <a:r>
              <a:rPr lang="es-ES" sz="3000" b="1" dirty="0"/>
              <a:t> </a:t>
            </a:r>
            <a:r>
              <a:rPr lang="es-ES" sz="3000" b="1" dirty="0" err="1"/>
              <a:t>identifikazioa</a:t>
            </a:r>
            <a:r>
              <a:rPr lang="es-ES" sz="3000" b="1" dirty="0"/>
              <a:t>: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s-ES" sz="2600" dirty="0"/>
              <a:t>- </a:t>
            </a:r>
            <a:r>
              <a:rPr lang="es-ES" sz="2600" dirty="0" err="1"/>
              <a:t>Zuzenekoak</a:t>
            </a:r>
            <a:r>
              <a:rPr lang="es-ES" sz="2600" dirty="0"/>
              <a:t> / </a:t>
            </a:r>
            <a:r>
              <a:rPr lang="es-ES" sz="2600" dirty="0" err="1"/>
              <a:t>Zeharkakoak</a:t>
            </a:r>
            <a:r>
              <a:rPr lang="es-ES" sz="2600" dirty="0"/>
              <a:t>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s-ES" sz="2600" dirty="0"/>
              <a:t>- 1-2-3 </a:t>
            </a:r>
            <a:r>
              <a:rPr lang="es-ES" sz="2600" dirty="0" err="1"/>
              <a:t>Irismenak</a:t>
            </a:r>
            <a:r>
              <a:rPr lang="es-ES" sz="2600" dirty="0"/>
              <a:t> / 1-6 </a:t>
            </a:r>
            <a:r>
              <a:rPr lang="es-ES" sz="2600" dirty="0" err="1"/>
              <a:t>Kategoriak</a:t>
            </a:r>
            <a:endParaRPr lang="es-ES" sz="2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54DC1C3-B38B-7F53-BBE4-6ED166122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326" y="1587634"/>
            <a:ext cx="4052712" cy="215137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7D9146B-2E91-35E6-52B8-DFA138A11E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74" t="29166" r="10762" b="7291"/>
          <a:stretch/>
        </p:blipFill>
        <p:spPr>
          <a:xfrm>
            <a:off x="5718488" y="4528107"/>
            <a:ext cx="2893483" cy="16495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E6CFD2A6-D528-6DBD-DBF1-FB17520CAA71}"/>
              </a:ext>
            </a:extLst>
          </p:cNvPr>
          <p:cNvSpPr txBox="1">
            <a:spLocks/>
          </p:cNvSpPr>
          <p:nvPr/>
        </p:nvSpPr>
        <p:spPr>
          <a:xfrm>
            <a:off x="628650" y="486428"/>
            <a:ext cx="7886700" cy="6170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/>
              <a:t>KARBONO AZTARNA ARABAKO HONDAKINEN KUDEAKETAN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4078649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55A61-6297-A7DB-6D59-D6EAFF737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D78900F-7271-F276-7759-38C9390A8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72029"/>
            <a:ext cx="7886700" cy="1430110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s-ES" sz="4400" b="1" dirty="0" err="1"/>
              <a:t>Erakundearen</a:t>
            </a:r>
            <a:r>
              <a:rPr lang="es-ES" sz="4400" b="1" dirty="0"/>
              <a:t> </a:t>
            </a:r>
            <a:r>
              <a:rPr lang="es-ES" sz="4400" b="1" dirty="0" err="1"/>
              <a:t>Mugak</a:t>
            </a:r>
            <a:r>
              <a:rPr lang="es-ES" sz="4400" b="1" dirty="0"/>
              <a:t>: </a:t>
            </a:r>
          </a:p>
          <a:p>
            <a:pPr marL="0" indent="0">
              <a:buNone/>
            </a:pPr>
            <a:r>
              <a:rPr lang="eu-ES" sz="3600" dirty="0"/>
              <a:t>Arabako Lurralde Historikoko hiri-hondakinen garraiorako, sailkapenerako eta tratamendurako instalazioak eta zerbitzuak identifikatzea. </a:t>
            </a:r>
          </a:p>
          <a:p>
            <a:pPr marL="457200" lvl="1" indent="0" algn="just">
              <a:spcBef>
                <a:spcPts val="600"/>
              </a:spcBef>
              <a:buNone/>
            </a:pPr>
            <a:endParaRPr lang="es-ES" sz="32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8B734EB-4423-6CF4-0CF7-BEAA80BCD2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3"/>
          <a:stretch>
            <a:fillRect/>
          </a:stretch>
        </p:blipFill>
        <p:spPr>
          <a:xfrm>
            <a:off x="965902" y="2444747"/>
            <a:ext cx="5308139" cy="4447120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C930C96B-9B3F-8DE0-E646-CE6214447F59}"/>
              </a:ext>
            </a:extLst>
          </p:cNvPr>
          <p:cNvSpPr txBox="1">
            <a:spLocks/>
          </p:cNvSpPr>
          <p:nvPr/>
        </p:nvSpPr>
        <p:spPr>
          <a:xfrm>
            <a:off x="628650" y="486428"/>
            <a:ext cx="7886700" cy="6170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/>
              <a:t>KARBONO AZTARNA ARABAKO HONDAKINEN KUDEAKETAN</a:t>
            </a:r>
            <a:endParaRPr lang="es-ES" sz="2400" b="1" dirty="0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B0C0BA79-EE71-610F-BBF2-2EEBBC496BB0}"/>
              </a:ext>
            </a:extLst>
          </p:cNvPr>
          <p:cNvCxnSpPr>
            <a:cxnSpLocks/>
          </p:cNvCxnSpPr>
          <p:nvPr/>
        </p:nvCxnSpPr>
        <p:spPr>
          <a:xfrm>
            <a:off x="6274041" y="2968978"/>
            <a:ext cx="499292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E3D584FB-C151-AA4A-86DD-88FFD5E40098}"/>
              </a:ext>
            </a:extLst>
          </p:cNvPr>
          <p:cNvCxnSpPr>
            <a:cxnSpLocks/>
          </p:cNvCxnSpPr>
          <p:nvPr/>
        </p:nvCxnSpPr>
        <p:spPr>
          <a:xfrm>
            <a:off x="5531556" y="3968044"/>
            <a:ext cx="1241777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EF5A5E70-1220-53BD-7061-B5237BE0031A}"/>
              </a:ext>
            </a:extLst>
          </p:cNvPr>
          <p:cNvCxnSpPr>
            <a:cxnSpLocks/>
          </p:cNvCxnSpPr>
          <p:nvPr/>
        </p:nvCxnSpPr>
        <p:spPr>
          <a:xfrm>
            <a:off x="5571067" y="5655733"/>
            <a:ext cx="1241777" cy="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ipse 1">
            <a:extLst>
              <a:ext uri="{FF2B5EF4-FFF2-40B4-BE49-F238E27FC236}">
                <a16:creationId xmlns:a16="http://schemas.microsoft.com/office/drawing/2014/main" id="{7C94BEFE-2AA3-BEB0-D93C-F4DCA0A71F94}"/>
              </a:ext>
            </a:extLst>
          </p:cNvPr>
          <p:cNvSpPr/>
          <p:nvPr/>
        </p:nvSpPr>
        <p:spPr bwMode="auto">
          <a:xfrm>
            <a:off x="1167042" y="2459441"/>
            <a:ext cx="2524425" cy="1122574"/>
          </a:xfrm>
          <a:prstGeom prst="ellipse">
            <a:avLst/>
          </a:prstGeom>
          <a:noFill/>
          <a:ln w="19050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62AB0BF0-0010-B821-9BB5-780DE04C10A0}"/>
              </a:ext>
            </a:extLst>
          </p:cNvPr>
          <p:cNvSpPr/>
          <p:nvPr/>
        </p:nvSpPr>
        <p:spPr bwMode="auto">
          <a:xfrm>
            <a:off x="1384970" y="3637575"/>
            <a:ext cx="1541311" cy="739901"/>
          </a:xfrm>
          <a:prstGeom prst="ellipse">
            <a:avLst/>
          </a:prstGeom>
          <a:noFill/>
          <a:ln w="19050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BEB3D802-33F7-5DED-85C8-D260DEC2E7D8}"/>
              </a:ext>
            </a:extLst>
          </p:cNvPr>
          <p:cNvSpPr/>
          <p:nvPr/>
        </p:nvSpPr>
        <p:spPr bwMode="auto">
          <a:xfrm>
            <a:off x="4116446" y="3752748"/>
            <a:ext cx="667952" cy="565355"/>
          </a:xfrm>
          <a:prstGeom prst="ellipse">
            <a:avLst/>
          </a:prstGeom>
          <a:noFill/>
          <a:ln w="19050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1BA37C48-4E49-9C48-AF97-8F577FE5E158}"/>
              </a:ext>
            </a:extLst>
          </p:cNvPr>
          <p:cNvSpPr/>
          <p:nvPr/>
        </p:nvSpPr>
        <p:spPr bwMode="auto">
          <a:xfrm>
            <a:off x="1470421" y="5321138"/>
            <a:ext cx="846701" cy="739902"/>
          </a:xfrm>
          <a:prstGeom prst="ellipse">
            <a:avLst/>
          </a:prstGeom>
          <a:noFill/>
          <a:ln w="19050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78C5DD75-CB2D-BAB3-7503-ED5874A3DF82}"/>
              </a:ext>
            </a:extLst>
          </p:cNvPr>
          <p:cNvSpPr/>
          <p:nvPr/>
        </p:nvSpPr>
        <p:spPr bwMode="auto">
          <a:xfrm>
            <a:off x="3123942" y="5336727"/>
            <a:ext cx="846701" cy="739902"/>
          </a:xfrm>
          <a:prstGeom prst="ellipse">
            <a:avLst/>
          </a:prstGeom>
          <a:noFill/>
          <a:ln w="19050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CF895D3B-C28A-0B1E-1E19-1E211B424FA3}"/>
              </a:ext>
            </a:extLst>
          </p:cNvPr>
          <p:cNvSpPr/>
          <p:nvPr/>
        </p:nvSpPr>
        <p:spPr bwMode="auto">
          <a:xfrm>
            <a:off x="4116446" y="2442506"/>
            <a:ext cx="2079939" cy="1122574"/>
          </a:xfrm>
          <a:prstGeom prst="ellipse">
            <a:avLst/>
          </a:prstGeom>
          <a:noFill/>
          <a:ln w="19050" cap="flat" cmpd="sng" algn="ctr">
            <a:solidFill>
              <a:srgbClr val="66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483CD14-C14A-4E18-0A68-FC4E5BE75937}"/>
              </a:ext>
            </a:extLst>
          </p:cNvPr>
          <p:cNvSpPr txBox="1"/>
          <p:nvPr/>
        </p:nvSpPr>
        <p:spPr>
          <a:xfrm>
            <a:off x="6793556" y="2602723"/>
            <a:ext cx="1721793" cy="515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ct val="20000"/>
              </a:spcBef>
              <a:buClr>
                <a:schemeClr val="tx1"/>
              </a:buClr>
            </a:pPr>
            <a:r>
              <a:rPr kumimoji="1" lang="es-ES" sz="1600" b="1" dirty="0" err="1">
                <a:latin typeface="+mj-lt"/>
              </a:rPr>
              <a:t>Bilketa</a:t>
            </a:r>
            <a:r>
              <a:rPr kumimoji="1" lang="es-ES" sz="1600" b="1" dirty="0">
                <a:latin typeface="+mj-lt"/>
              </a:rPr>
              <a:t> eta </a:t>
            </a:r>
            <a:r>
              <a:rPr kumimoji="1" lang="es-ES" sz="1600" b="1" dirty="0" err="1">
                <a:latin typeface="+mj-lt"/>
              </a:rPr>
              <a:t>garraioa</a:t>
            </a:r>
            <a:endParaRPr kumimoji="1" lang="es-ES" sz="1600" b="1" dirty="0">
              <a:latin typeface="+mj-lt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02601AA-F95C-DCF8-B535-7A9560C413E1}"/>
              </a:ext>
            </a:extLst>
          </p:cNvPr>
          <p:cNvSpPr txBox="1"/>
          <p:nvPr/>
        </p:nvSpPr>
        <p:spPr>
          <a:xfrm>
            <a:off x="6818434" y="3614324"/>
            <a:ext cx="1904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kumimoji="1" lang="es-ES" sz="1600" b="1" dirty="0" err="1">
                <a:latin typeface="+mj-lt"/>
              </a:rPr>
              <a:t>Sailkapena</a:t>
            </a:r>
            <a:r>
              <a:rPr kumimoji="1" lang="es-ES" sz="1600" b="1" dirty="0">
                <a:latin typeface="+mj-lt"/>
              </a:rPr>
              <a:t> eta </a:t>
            </a:r>
            <a:r>
              <a:rPr kumimoji="1" lang="es-ES" sz="1600" b="1" dirty="0" err="1">
                <a:latin typeface="+mj-lt"/>
              </a:rPr>
              <a:t>tarteko</a:t>
            </a:r>
            <a:r>
              <a:rPr kumimoji="1" lang="es-ES" sz="1600" b="1" dirty="0">
                <a:latin typeface="+mj-lt"/>
              </a:rPr>
              <a:t> </a:t>
            </a:r>
            <a:r>
              <a:rPr kumimoji="1" lang="es-ES" sz="1600" b="1" dirty="0" err="1">
                <a:latin typeface="+mj-lt"/>
              </a:rPr>
              <a:t>tratmenduak</a:t>
            </a:r>
            <a:endParaRPr kumimoji="1" lang="es-ES" sz="1600" b="1" dirty="0">
              <a:latin typeface="+mj-lt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00B4AA8-F800-AE68-9832-FDF5387131D9}"/>
              </a:ext>
            </a:extLst>
          </p:cNvPr>
          <p:cNvSpPr txBox="1"/>
          <p:nvPr/>
        </p:nvSpPr>
        <p:spPr>
          <a:xfrm>
            <a:off x="6818434" y="5279944"/>
            <a:ext cx="1904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Clr>
                <a:schemeClr val="tx1"/>
              </a:buClr>
            </a:pPr>
            <a:r>
              <a:rPr kumimoji="1" lang="es-ES" sz="1600" b="1" dirty="0" err="1">
                <a:latin typeface="+mj-lt"/>
              </a:rPr>
              <a:t>Kudeaketa</a:t>
            </a:r>
            <a:r>
              <a:rPr kumimoji="1" lang="es-ES" sz="1600" b="1" dirty="0">
                <a:latin typeface="+mj-lt"/>
              </a:rPr>
              <a:t> eta </a:t>
            </a:r>
            <a:r>
              <a:rPr kumimoji="1" lang="es-ES" sz="1600" b="1" dirty="0" err="1">
                <a:latin typeface="+mj-lt"/>
              </a:rPr>
              <a:t>azken</a:t>
            </a:r>
            <a:r>
              <a:rPr kumimoji="1" lang="es-ES" sz="1600" b="1" dirty="0">
                <a:latin typeface="+mj-lt"/>
              </a:rPr>
              <a:t> </a:t>
            </a:r>
            <a:r>
              <a:rPr kumimoji="1" lang="es-ES" sz="1600" b="1" dirty="0" err="1">
                <a:latin typeface="+mj-lt"/>
              </a:rPr>
              <a:t>tratamenduak</a:t>
            </a:r>
            <a:endParaRPr kumimoji="1" lang="es-ES" sz="1600" b="1" dirty="0">
              <a:latin typeface="+mj-lt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5B1EF55-94D1-440F-C0E3-60109E0FBC37}"/>
              </a:ext>
            </a:extLst>
          </p:cNvPr>
          <p:cNvSpPr txBox="1"/>
          <p:nvPr/>
        </p:nvSpPr>
        <p:spPr>
          <a:xfrm>
            <a:off x="2348089" y="6059336"/>
            <a:ext cx="36362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err="1">
                <a:latin typeface="+mj-lt"/>
              </a:rPr>
              <a:t>Jatorria</a:t>
            </a:r>
            <a:r>
              <a:rPr lang="es-ES" sz="1400" dirty="0">
                <a:latin typeface="+mj-lt"/>
              </a:rPr>
              <a:t>: </a:t>
            </a:r>
            <a:r>
              <a:rPr lang="es-ES" sz="1400" dirty="0" err="1">
                <a:latin typeface="+mj-lt"/>
              </a:rPr>
              <a:t>Arabako</a:t>
            </a:r>
            <a:r>
              <a:rPr lang="es-ES" sz="1400" dirty="0">
                <a:latin typeface="+mj-lt"/>
              </a:rPr>
              <a:t> </a:t>
            </a:r>
            <a:r>
              <a:rPr lang="es-ES" sz="1400" dirty="0" err="1">
                <a:latin typeface="+mj-lt"/>
              </a:rPr>
              <a:t>Hondakinen</a:t>
            </a:r>
            <a:r>
              <a:rPr lang="es-ES" sz="1400" dirty="0">
                <a:latin typeface="+mj-lt"/>
              </a:rPr>
              <a:t> </a:t>
            </a:r>
            <a:r>
              <a:rPr lang="es-ES" sz="1400" dirty="0" err="1">
                <a:latin typeface="+mj-lt"/>
              </a:rPr>
              <a:t>Inbentarioa</a:t>
            </a:r>
            <a:r>
              <a:rPr lang="es-ES" sz="1400" dirty="0">
                <a:latin typeface="+mj-lt"/>
              </a:rPr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481739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4D894-3A22-960C-2F17-6BACA458F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06ADF8C-D00E-C95A-42D2-308A332C0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5114"/>
            <a:ext cx="7886700" cy="4831678"/>
          </a:xfrm>
        </p:spPr>
        <p:txBody>
          <a:bodyPr>
            <a:normAutofit fontScale="85000" lnSpcReduction="20000"/>
          </a:bodyPr>
          <a:lstStyle/>
          <a:p>
            <a:r>
              <a:rPr lang="eu-ES" sz="3600" dirty="0"/>
              <a:t>Abiapuntuko datuak lortzea eta prozesatzea:</a:t>
            </a:r>
          </a:p>
          <a:p>
            <a:endParaRPr lang="eu-ES" sz="1300" dirty="0"/>
          </a:p>
          <a:p>
            <a:pPr marL="457200" lvl="1" indent="0">
              <a:buNone/>
            </a:pPr>
            <a:r>
              <a:rPr lang="fi-FI" sz="2800" dirty="0"/>
              <a:t>- Sistema era sakonean ezagutzea:</a:t>
            </a:r>
          </a:p>
          <a:p>
            <a:pPr marL="914400" lvl="2" indent="0">
              <a:buNone/>
            </a:pPr>
            <a:r>
              <a:rPr lang="fi-FI" sz="2400" dirty="0"/>
              <a:t>Antolaketa eta eragiketak.</a:t>
            </a:r>
          </a:p>
          <a:p>
            <a:pPr marL="914400" lvl="2" indent="0">
              <a:buNone/>
            </a:pPr>
            <a:endParaRPr lang="fi-FI" sz="1200" dirty="0"/>
          </a:p>
          <a:p>
            <a:pPr marL="457200" lvl="1" indent="0">
              <a:buNone/>
            </a:pPr>
            <a:r>
              <a:rPr lang="es-ES" sz="2800" dirty="0"/>
              <a:t>- </a:t>
            </a:r>
            <a:r>
              <a:rPr lang="eu-ES" sz="2800" dirty="0"/>
              <a:t>Eredu homogeneoak eta estandarizatuak garatzea:</a:t>
            </a:r>
          </a:p>
          <a:p>
            <a:pPr marL="914400" lvl="2" indent="0">
              <a:buNone/>
            </a:pPr>
            <a:r>
              <a:rPr lang="eu-ES" sz="2400" dirty="0"/>
              <a:t>Datuak lortzeko aukerak kontuan hartzea.</a:t>
            </a:r>
          </a:p>
          <a:p>
            <a:pPr marL="914400" lvl="2" indent="0">
              <a:buNone/>
            </a:pPr>
            <a:r>
              <a:rPr lang="eu-ES" sz="2400" dirty="0"/>
              <a:t>Errealitateari egokitutako kalkulu-eredua.</a:t>
            </a:r>
          </a:p>
          <a:p>
            <a:pPr marL="914400" lvl="2" indent="0">
              <a:buNone/>
            </a:pPr>
            <a:r>
              <a:rPr lang="eu-ES" sz="2400" dirty="0"/>
              <a:t>Maiz eguneratzea.</a:t>
            </a:r>
          </a:p>
          <a:p>
            <a:pPr lvl="2" algn="just">
              <a:spcBef>
                <a:spcPts val="600"/>
              </a:spcBef>
              <a:buSzPct val="50000"/>
            </a:pPr>
            <a:endParaRPr lang="es-ES" sz="2400" dirty="0"/>
          </a:p>
          <a:p>
            <a:r>
              <a:rPr lang="eu-ES" sz="3600" dirty="0"/>
              <a:t>Emaitzen ikuspegia:</a:t>
            </a:r>
          </a:p>
          <a:p>
            <a:endParaRPr lang="eu-ES" sz="1200" dirty="0"/>
          </a:p>
          <a:p>
            <a:pPr lvl="1">
              <a:buFontTx/>
              <a:buChar char="-"/>
            </a:pPr>
            <a:r>
              <a:rPr lang="eu-ES" sz="2800" dirty="0"/>
              <a:t>Eragin-eremuak, jarduteko eta kudeatzeko gaitasun handiagoa dutenak.</a:t>
            </a:r>
          </a:p>
          <a:p>
            <a:pPr lvl="1">
              <a:buFontTx/>
              <a:buChar char="-"/>
            </a:pPr>
            <a:endParaRPr lang="eu-ES" sz="1200" dirty="0"/>
          </a:p>
          <a:p>
            <a:pPr marL="457200" lvl="1" indent="0">
              <a:buNone/>
            </a:pPr>
            <a:r>
              <a:rPr lang="eu-ES" sz="2800" dirty="0"/>
              <a:t>- Azken erabakiak hartzeko informazioa</a:t>
            </a:r>
            <a:r>
              <a:rPr lang="es-ES" sz="2800" dirty="0"/>
              <a:t>.</a:t>
            </a:r>
          </a:p>
          <a:p>
            <a:pPr marL="457200" lvl="1" indent="0" algn="just">
              <a:spcBef>
                <a:spcPts val="600"/>
              </a:spcBef>
              <a:buNone/>
            </a:pPr>
            <a:endParaRPr lang="es-ES" sz="32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F3AB577-23D7-0296-CBB0-7C40B5204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2520" y="3276952"/>
            <a:ext cx="1964075" cy="144780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13241A97-4654-DA7D-0E53-6ADB6B6E793B}"/>
              </a:ext>
            </a:extLst>
          </p:cNvPr>
          <p:cNvSpPr txBox="1">
            <a:spLocks/>
          </p:cNvSpPr>
          <p:nvPr/>
        </p:nvSpPr>
        <p:spPr>
          <a:xfrm>
            <a:off x="628650" y="486428"/>
            <a:ext cx="7886700" cy="6170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/>
              <a:t>KARBONO AZTARNA ARABAKO HONDAKINEN KUDEAKETAN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609992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CB800-8A2C-302B-5DE1-F2C108BA3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BBDFF620-62FC-C954-59ED-7E83BECE0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05114"/>
            <a:ext cx="7886700" cy="4831678"/>
          </a:xfrm>
        </p:spPr>
        <p:txBody>
          <a:bodyPr>
            <a:normAutofit/>
          </a:bodyPr>
          <a:lstStyle/>
          <a:p>
            <a:pPr lvl="2" algn="just">
              <a:spcBef>
                <a:spcPts val="600"/>
              </a:spcBef>
              <a:buSzPct val="50000"/>
            </a:pPr>
            <a:endParaRPr lang="es-ES" sz="2800" dirty="0"/>
          </a:p>
          <a:p>
            <a:pPr marL="357188" indent="-357188" algn="just">
              <a:spcBef>
                <a:spcPts val="600"/>
              </a:spcBef>
            </a:pPr>
            <a:r>
              <a:rPr lang="es-ES" sz="3000" dirty="0" err="1"/>
              <a:t>Erakundearen</a:t>
            </a:r>
            <a:r>
              <a:rPr lang="es-ES" sz="3000" dirty="0"/>
              <a:t> </a:t>
            </a:r>
            <a:r>
              <a:rPr lang="es-ES" sz="3000" dirty="0" err="1"/>
              <a:t>Karbono</a:t>
            </a:r>
            <a:r>
              <a:rPr lang="es-ES" sz="3000" dirty="0"/>
              <a:t> </a:t>
            </a:r>
            <a:r>
              <a:rPr lang="es-ES" sz="3000" dirty="0" err="1"/>
              <a:t>aztarna</a:t>
            </a:r>
            <a:endParaRPr lang="es-ES" sz="3000" dirty="0"/>
          </a:p>
          <a:p>
            <a:pPr marL="357188" indent="-357188" algn="just">
              <a:spcBef>
                <a:spcPts val="600"/>
              </a:spcBef>
            </a:pPr>
            <a:endParaRPr lang="es-ES" sz="3000" dirty="0"/>
          </a:p>
          <a:p>
            <a:pPr marL="357188" indent="-357188" algn="just">
              <a:spcBef>
                <a:spcPts val="600"/>
              </a:spcBef>
            </a:pPr>
            <a:r>
              <a:rPr lang="es-ES" sz="3000" dirty="0" err="1"/>
              <a:t>Hondakin</a:t>
            </a:r>
            <a:r>
              <a:rPr lang="es-ES" sz="3000" dirty="0"/>
              <a:t> </a:t>
            </a:r>
            <a:r>
              <a:rPr lang="es-ES" sz="3000" dirty="0" err="1"/>
              <a:t>kudeatze</a:t>
            </a:r>
            <a:r>
              <a:rPr lang="es-ES" sz="3000" dirty="0"/>
              <a:t> </a:t>
            </a:r>
            <a:r>
              <a:rPr lang="es-ES" sz="3000" dirty="0" err="1"/>
              <a:t>sistemaren</a:t>
            </a:r>
            <a:r>
              <a:rPr lang="es-ES" sz="3000" dirty="0"/>
              <a:t> </a:t>
            </a:r>
            <a:r>
              <a:rPr lang="es-ES" sz="3000" dirty="0" err="1"/>
              <a:t>isurketak</a:t>
            </a:r>
            <a:endParaRPr lang="es-ES" sz="3000" dirty="0"/>
          </a:p>
          <a:p>
            <a:pPr marL="357188" indent="-357188" algn="just">
              <a:spcBef>
                <a:spcPts val="600"/>
              </a:spcBef>
            </a:pPr>
            <a:endParaRPr lang="es-ES" sz="3000" dirty="0"/>
          </a:p>
          <a:p>
            <a:pPr marL="357188" indent="-357188" algn="just">
              <a:spcBef>
                <a:spcPts val="600"/>
              </a:spcBef>
            </a:pPr>
            <a:r>
              <a:rPr lang="es-ES" sz="3000" dirty="0"/>
              <a:t>Araba </a:t>
            </a:r>
            <a:r>
              <a:rPr lang="es-ES" sz="3000" dirty="0" err="1"/>
              <a:t>osorako</a:t>
            </a:r>
            <a:r>
              <a:rPr lang="es-ES" sz="3000" dirty="0"/>
              <a:t> eta </a:t>
            </a:r>
            <a:r>
              <a:rPr lang="es-ES" sz="3000" dirty="0" err="1"/>
              <a:t>Kuadrilentzako</a:t>
            </a:r>
            <a:r>
              <a:rPr lang="es-ES" sz="3000" dirty="0"/>
              <a:t> </a:t>
            </a:r>
            <a:r>
              <a:rPr lang="es-ES" sz="3000" dirty="0" err="1"/>
              <a:t>kalkulagailua</a:t>
            </a:r>
            <a:endParaRPr lang="es-ES" sz="3000" dirty="0"/>
          </a:p>
          <a:p>
            <a:pPr marL="457200" lvl="1" indent="0" algn="just">
              <a:spcBef>
                <a:spcPts val="600"/>
              </a:spcBef>
              <a:buNone/>
            </a:pPr>
            <a:endParaRPr lang="es-ES" sz="32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E71C87E-4DD3-FC33-962E-55532C3E6116}"/>
              </a:ext>
            </a:extLst>
          </p:cNvPr>
          <p:cNvSpPr txBox="1">
            <a:spLocks/>
          </p:cNvSpPr>
          <p:nvPr/>
        </p:nvSpPr>
        <p:spPr>
          <a:xfrm>
            <a:off x="628650" y="486428"/>
            <a:ext cx="7886700" cy="6170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/>
              <a:t>KALKULUAREN EGUNGO EGOERA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201530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320</TotalTime>
  <Words>789</Words>
  <Application>Microsoft Office PowerPoint</Application>
  <PresentationFormat>Presentación en pantalla (4:3)</PresentationFormat>
  <Paragraphs>259</Paragraphs>
  <Slides>24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Roboto</vt:lpstr>
      <vt:lpstr>Times New Roman</vt:lpstr>
      <vt:lpstr>Tema de Office</vt:lpstr>
      <vt:lpstr>Hoja de cálculo de Microsoft Excel</vt:lpstr>
      <vt:lpstr>Presentación de PowerPoint</vt:lpstr>
      <vt:lpstr>EDUKIAK: </vt:lpstr>
      <vt:lpstr>SARRERA</vt:lpstr>
      <vt:lpstr>Presentación de PowerPoint</vt:lpstr>
      <vt:lpstr>SARRERA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Makus caeruleus</dc:creator>
  <cp:lastModifiedBy>Makus caeruleus</cp:lastModifiedBy>
  <cp:revision>11</cp:revision>
  <dcterms:created xsi:type="dcterms:W3CDTF">2025-11-17T16:18:26Z</dcterms:created>
  <dcterms:modified xsi:type="dcterms:W3CDTF">2025-11-21T18:00:26Z</dcterms:modified>
</cp:coreProperties>
</file>